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bin" ContentType="application/vnd.openxmlformats-officedocument.oleObject"/>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342" r:id="rId2"/>
    <p:sldId id="327" r:id="rId3"/>
    <p:sldId id="328" r:id="rId4"/>
    <p:sldId id="329" r:id="rId5"/>
    <p:sldId id="330" r:id="rId6"/>
    <p:sldId id="331" r:id="rId7"/>
    <p:sldId id="332" r:id="rId8"/>
    <p:sldId id="333" r:id="rId9"/>
    <p:sldId id="343" r:id="rId10"/>
    <p:sldId id="344" r:id="rId11"/>
    <p:sldId id="334" r:id="rId12"/>
    <p:sldId id="335" r:id="rId13"/>
    <p:sldId id="336" r:id="rId14"/>
    <p:sldId id="337" r:id="rId15"/>
    <p:sldId id="338" r:id="rId16"/>
    <p:sldId id="256" r:id="rId17"/>
    <p:sldId id="341" r:id="rId18"/>
    <p:sldId id="267" r:id="rId19"/>
    <p:sldId id="339" r:id="rId20"/>
    <p:sldId id="340" r:id="rId21"/>
    <p:sldId id="289" r:id="rId22"/>
    <p:sldId id="290" r:id="rId23"/>
    <p:sldId id="320" r:id="rId24"/>
    <p:sldId id="319" r:id="rId25"/>
    <p:sldId id="291" r:id="rId26"/>
    <p:sldId id="324" r:id="rId27"/>
    <p:sldId id="323" r:id="rId2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600B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385" autoAdjust="0"/>
    <p:restoredTop sz="94660"/>
  </p:normalViewPr>
  <p:slideViewPr>
    <p:cSldViewPr>
      <p:cViewPr varScale="1">
        <p:scale>
          <a:sx n="45" d="100"/>
          <a:sy n="45" d="100"/>
        </p:scale>
        <p:origin x="-16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3.wmf"/><Relationship Id="rId7" Type="http://schemas.openxmlformats.org/officeDocument/2006/relationships/image" Target="../media/image7.wmf"/><Relationship Id="rId2" Type="http://schemas.openxmlformats.org/officeDocument/2006/relationships/image" Target="../media/image2.wmf"/><Relationship Id="rId1" Type="http://schemas.openxmlformats.org/officeDocument/2006/relationships/image" Target="../media/image1.wmf"/><Relationship Id="rId6" Type="http://schemas.openxmlformats.org/officeDocument/2006/relationships/image" Target="../media/image6.wmf"/><Relationship Id="rId5" Type="http://schemas.openxmlformats.org/officeDocument/2006/relationships/image" Target="../media/image5.wmf"/><Relationship Id="rId4"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C5985141-6BA7-4583-802B-329ABE9D64C4}" type="datetimeFigureOut">
              <a:rPr lang="en-US"/>
              <a:pPr>
                <a:defRPr/>
              </a:pPr>
              <a:t>8/29/2013</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IN"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IN" noProof="0" smtClean="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F406A546-5102-47FC-9D61-5DBB5EEA9199}" type="slidenum">
              <a:rPr lang="en-IN"/>
              <a:pPr>
                <a:defRPr/>
              </a:pPr>
              <a:t>‹#›</a:t>
            </a:fld>
            <a:endParaRPr lang="en-IN"/>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a:ln/>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p:spPr>
        <p:txBody>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F406A546-5102-47FC-9D61-5DBB5EEA9199}" type="slidenum">
              <a:rPr lang="en-IN" smtClean="0"/>
              <a:pPr>
                <a:defRPr/>
              </a:pPr>
              <a:t>15</a:t>
            </a:fld>
            <a:endParaRPr lang="en-I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lvl1pPr>
              <a:defRPr/>
            </a:lvl1pPr>
          </a:lstStyle>
          <a:p>
            <a:pPr>
              <a:defRPr/>
            </a:pPr>
            <a:fld id="{B3959ED4-0CF7-4A1E-AEBA-0AA728D8D8B1}" type="datetimeFigureOut">
              <a:rPr lang="en-US"/>
              <a:pPr>
                <a:defRPr/>
              </a:pPr>
              <a:t>8/29/2013</a:t>
            </a:fld>
            <a:endParaRPr lang="en-IN"/>
          </a:p>
        </p:txBody>
      </p:sp>
      <p:sp>
        <p:nvSpPr>
          <p:cNvPr id="5" name="Footer Placeholder 4"/>
          <p:cNvSpPr>
            <a:spLocks noGrp="1"/>
          </p:cNvSpPr>
          <p:nvPr>
            <p:ph type="ftr" sz="quarter" idx="11"/>
          </p:nvPr>
        </p:nvSpPr>
        <p:spPr/>
        <p:txBody>
          <a:bodyPr/>
          <a:lstStyle>
            <a:lvl1pPr>
              <a:defRPr/>
            </a:lvl1pPr>
          </a:lstStyle>
          <a:p>
            <a:pPr>
              <a:defRPr/>
            </a:pPr>
            <a:endParaRPr lang="en-IN"/>
          </a:p>
        </p:txBody>
      </p:sp>
      <p:sp>
        <p:nvSpPr>
          <p:cNvPr id="6" name="Slide Number Placeholder 5"/>
          <p:cNvSpPr>
            <a:spLocks noGrp="1"/>
          </p:cNvSpPr>
          <p:nvPr>
            <p:ph type="sldNum" sz="quarter" idx="12"/>
          </p:nvPr>
        </p:nvSpPr>
        <p:spPr/>
        <p:txBody>
          <a:bodyPr/>
          <a:lstStyle>
            <a:lvl1pPr>
              <a:defRPr/>
            </a:lvl1pPr>
          </a:lstStyle>
          <a:p>
            <a:pPr>
              <a:defRPr/>
            </a:pPr>
            <a:fld id="{6F53E000-F77F-4436-840C-0F58767FECC0}" type="slidenum">
              <a:rPr lang="en-IN"/>
              <a:pPr>
                <a:defRPr/>
              </a:pPr>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lvl1pPr>
              <a:defRPr/>
            </a:lvl1pPr>
          </a:lstStyle>
          <a:p>
            <a:pPr>
              <a:defRPr/>
            </a:pPr>
            <a:fld id="{F3A8A3BC-AA7F-4EDE-9E7F-9F23454072A7}" type="datetimeFigureOut">
              <a:rPr lang="en-US"/>
              <a:pPr>
                <a:defRPr/>
              </a:pPr>
              <a:t>8/29/2013</a:t>
            </a:fld>
            <a:endParaRPr lang="en-IN"/>
          </a:p>
        </p:txBody>
      </p:sp>
      <p:sp>
        <p:nvSpPr>
          <p:cNvPr id="5" name="Footer Placeholder 4"/>
          <p:cNvSpPr>
            <a:spLocks noGrp="1"/>
          </p:cNvSpPr>
          <p:nvPr>
            <p:ph type="ftr" sz="quarter" idx="11"/>
          </p:nvPr>
        </p:nvSpPr>
        <p:spPr/>
        <p:txBody>
          <a:bodyPr/>
          <a:lstStyle>
            <a:lvl1pPr>
              <a:defRPr/>
            </a:lvl1pPr>
          </a:lstStyle>
          <a:p>
            <a:pPr>
              <a:defRPr/>
            </a:pPr>
            <a:endParaRPr lang="en-IN"/>
          </a:p>
        </p:txBody>
      </p:sp>
      <p:sp>
        <p:nvSpPr>
          <p:cNvPr id="6" name="Slide Number Placeholder 5"/>
          <p:cNvSpPr>
            <a:spLocks noGrp="1"/>
          </p:cNvSpPr>
          <p:nvPr>
            <p:ph type="sldNum" sz="quarter" idx="12"/>
          </p:nvPr>
        </p:nvSpPr>
        <p:spPr/>
        <p:txBody>
          <a:bodyPr/>
          <a:lstStyle>
            <a:lvl1pPr>
              <a:defRPr/>
            </a:lvl1pPr>
          </a:lstStyle>
          <a:p>
            <a:pPr>
              <a:defRPr/>
            </a:pPr>
            <a:fld id="{38CDF520-3A8F-48CA-9F8A-D46178BC7E71}" type="slidenum">
              <a:rPr lang="en-IN"/>
              <a:pPr>
                <a:defRPr/>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lvl1pPr>
              <a:defRPr/>
            </a:lvl1pPr>
          </a:lstStyle>
          <a:p>
            <a:pPr>
              <a:defRPr/>
            </a:pPr>
            <a:fld id="{A09CE677-F794-42F4-BD5A-09F6F33889F5}" type="datetimeFigureOut">
              <a:rPr lang="en-US"/>
              <a:pPr>
                <a:defRPr/>
              </a:pPr>
              <a:t>8/29/2013</a:t>
            </a:fld>
            <a:endParaRPr lang="en-IN"/>
          </a:p>
        </p:txBody>
      </p:sp>
      <p:sp>
        <p:nvSpPr>
          <p:cNvPr id="5" name="Footer Placeholder 4"/>
          <p:cNvSpPr>
            <a:spLocks noGrp="1"/>
          </p:cNvSpPr>
          <p:nvPr>
            <p:ph type="ftr" sz="quarter" idx="11"/>
          </p:nvPr>
        </p:nvSpPr>
        <p:spPr/>
        <p:txBody>
          <a:bodyPr/>
          <a:lstStyle>
            <a:lvl1pPr>
              <a:defRPr/>
            </a:lvl1pPr>
          </a:lstStyle>
          <a:p>
            <a:pPr>
              <a:defRPr/>
            </a:pPr>
            <a:endParaRPr lang="en-IN"/>
          </a:p>
        </p:txBody>
      </p:sp>
      <p:sp>
        <p:nvSpPr>
          <p:cNvPr id="6" name="Slide Number Placeholder 5"/>
          <p:cNvSpPr>
            <a:spLocks noGrp="1"/>
          </p:cNvSpPr>
          <p:nvPr>
            <p:ph type="sldNum" sz="quarter" idx="12"/>
          </p:nvPr>
        </p:nvSpPr>
        <p:spPr/>
        <p:txBody>
          <a:bodyPr/>
          <a:lstStyle>
            <a:lvl1pPr>
              <a:defRPr/>
            </a:lvl1pPr>
          </a:lstStyle>
          <a:p>
            <a:pPr>
              <a:defRPr/>
            </a:pPr>
            <a:fld id="{ACFD88A0-7779-4B20-99D9-B68B9B137810}" type="slidenum">
              <a:rPr lang="en-IN"/>
              <a:pPr>
                <a:defRPr/>
              </a:pPr>
              <a:t>‹#›</a:t>
            </a:fld>
            <a:endParaRPr lang="en-IN"/>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2" name="Rectangle 3"/>
          <p:cNvSpPr>
            <a:spLocks noGrp="1" noChangeArrowheads="1"/>
          </p:cNvSpPr>
          <p:nvPr>
            <p:ph type="dt" sz="half" idx="10"/>
          </p:nvPr>
        </p:nvSpPr>
        <p:spPr>
          <a:xfrm>
            <a:off x="304800" y="6553200"/>
            <a:ext cx="1905000" cy="152400"/>
          </a:xfrm>
          <a:prstGeom prst="rect">
            <a:avLst/>
          </a:prstGeom>
        </p:spPr>
        <p:txBody>
          <a:bodyPr/>
          <a:lstStyle>
            <a:lvl1pPr>
              <a:defRPr/>
            </a:lvl1pPr>
          </a:lstStyle>
          <a:p>
            <a:pPr>
              <a:defRPr/>
            </a:pPr>
            <a:fld id="{6D615EAC-C530-41C9-9E68-12779D7CE205}" type="datetime1">
              <a:rPr lang="en-US"/>
              <a:pPr>
                <a:defRPr/>
              </a:pPr>
              <a:t>8/29/2013</a:t>
            </a:fld>
            <a:endParaRPr lang="en-US" dirty="0"/>
          </a:p>
        </p:txBody>
      </p:sp>
      <p:sp>
        <p:nvSpPr>
          <p:cNvPr id="3" name="Rectangle 5"/>
          <p:cNvSpPr>
            <a:spLocks noGrp="1" noChangeArrowheads="1"/>
          </p:cNvSpPr>
          <p:nvPr>
            <p:ph type="sldNum" sz="quarter" idx="11"/>
          </p:nvPr>
        </p:nvSpPr>
        <p:spPr>
          <a:xfrm>
            <a:off x="7239000" y="6629400"/>
            <a:ext cx="1905000" cy="228600"/>
          </a:xfrm>
        </p:spPr>
        <p:txBody>
          <a:bodyPr/>
          <a:lstStyle>
            <a:lvl1pPr>
              <a:defRPr/>
            </a:lvl1pPr>
          </a:lstStyle>
          <a:p>
            <a:pPr>
              <a:defRPr/>
            </a:pPr>
            <a:fld id="{69A8449C-809D-42E0-901C-FB9F0323069A}" type="slidenum">
              <a:rPr lang="en-US"/>
              <a:pPr>
                <a:defRPr/>
              </a:pPr>
              <a:t>‹#›</a:t>
            </a:fld>
            <a:endParaRPr lang="en-US"/>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IN"/>
          </a:p>
        </p:txBody>
      </p:sp>
      <p:sp>
        <p:nvSpPr>
          <p:cNvPr id="3" name="Table Placeholder 2"/>
          <p:cNvSpPr>
            <a:spLocks noGrp="1"/>
          </p:cNvSpPr>
          <p:nvPr>
            <p:ph type="tbl" idx="1"/>
          </p:nvPr>
        </p:nvSpPr>
        <p:spPr>
          <a:xfrm>
            <a:off x="457200" y="1600200"/>
            <a:ext cx="8229600" cy="4525963"/>
          </a:xfrm>
          <a:prstGeom prst="rect">
            <a:avLst/>
          </a:prstGeom>
        </p:spPr>
        <p:txBody>
          <a:bodyPr/>
          <a:lstStyle/>
          <a:p>
            <a:pPr lvl="0"/>
            <a:endParaRPr lang="en-IN" noProof="0"/>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eaLnBrk="0" hangingPunct="0">
              <a:defRPr>
                <a:latin typeface="Arial" charset="0"/>
                <a:cs typeface="+mn-cs"/>
              </a:defRPr>
            </a:lvl1pPr>
          </a:lstStyle>
          <a:p>
            <a:pPr>
              <a:defRPr/>
            </a:pPr>
            <a:fld id="{C84F0969-748D-47A0-A26E-D3F912CD6DA7}" type="datetime1">
              <a:rPr lang="en-US"/>
              <a:pPr>
                <a:defRPr/>
              </a:pPr>
              <a:t>8/29/2013</a:t>
            </a:fld>
            <a:endParaRPr lang="en-US"/>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eaLnBrk="0" hangingPunct="0">
              <a:defRPr>
                <a:latin typeface="Arial" charset="0"/>
                <a:cs typeface="+mn-cs"/>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AC04E739-F089-41FA-A318-14364DE70D2E}" type="slidenum">
              <a:rPr lang="en-US"/>
              <a:pPr>
                <a:defRPr/>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lvl1pPr>
              <a:defRPr/>
            </a:lvl1pPr>
          </a:lstStyle>
          <a:p>
            <a:pPr>
              <a:defRPr/>
            </a:pPr>
            <a:fld id="{DF41B29D-81BE-4C83-9BDC-9460C17EFAE8}" type="datetimeFigureOut">
              <a:rPr lang="en-US"/>
              <a:pPr>
                <a:defRPr/>
              </a:pPr>
              <a:t>8/29/2013</a:t>
            </a:fld>
            <a:endParaRPr lang="en-IN"/>
          </a:p>
        </p:txBody>
      </p:sp>
      <p:sp>
        <p:nvSpPr>
          <p:cNvPr id="5" name="Footer Placeholder 4"/>
          <p:cNvSpPr>
            <a:spLocks noGrp="1"/>
          </p:cNvSpPr>
          <p:nvPr>
            <p:ph type="ftr" sz="quarter" idx="11"/>
          </p:nvPr>
        </p:nvSpPr>
        <p:spPr/>
        <p:txBody>
          <a:bodyPr/>
          <a:lstStyle>
            <a:lvl1pPr>
              <a:defRPr/>
            </a:lvl1pPr>
          </a:lstStyle>
          <a:p>
            <a:pPr>
              <a:defRPr/>
            </a:pPr>
            <a:endParaRPr lang="en-IN"/>
          </a:p>
        </p:txBody>
      </p:sp>
      <p:sp>
        <p:nvSpPr>
          <p:cNvPr id="6" name="Slide Number Placeholder 5"/>
          <p:cNvSpPr>
            <a:spLocks noGrp="1"/>
          </p:cNvSpPr>
          <p:nvPr>
            <p:ph type="sldNum" sz="quarter" idx="12"/>
          </p:nvPr>
        </p:nvSpPr>
        <p:spPr/>
        <p:txBody>
          <a:bodyPr/>
          <a:lstStyle>
            <a:lvl1pPr>
              <a:defRPr/>
            </a:lvl1pPr>
          </a:lstStyle>
          <a:p>
            <a:pPr>
              <a:defRPr/>
            </a:pPr>
            <a:fld id="{2505E747-C8F5-4685-9B4F-CF21FADE5314}" type="slidenum">
              <a:rPr lang="en-IN"/>
              <a:pPr>
                <a:defRPr/>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F07449FE-AA75-4006-A2E1-01E5CC9AFA88}" type="datetimeFigureOut">
              <a:rPr lang="en-US"/>
              <a:pPr>
                <a:defRPr/>
              </a:pPr>
              <a:t>8/29/2013</a:t>
            </a:fld>
            <a:endParaRPr lang="en-IN"/>
          </a:p>
        </p:txBody>
      </p:sp>
      <p:sp>
        <p:nvSpPr>
          <p:cNvPr id="5" name="Footer Placeholder 4"/>
          <p:cNvSpPr>
            <a:spLocks noGrp="1"/>
          </p:cNvSpPr>
          <p:nvPr>
            <p:ph type="ftr" sz="quarter" idx="11"/>
          </p:nvPr>
        </p:nvSpPr>
        <p:spPr/>
        <p:txBody>
          <a:bodyPr/>
          <a:lstStyle>
            <a:lvl1pPr>
              <a:defRPr/>
            </a:lvl1pPr>
          </a:lstStyle>
          <a:p>
            <a:pPr>
              <a:defRPr/>
            </a:pPr>
            <a:endParaRPr lang="en-IN"/>
          </a:p>
        </p:txBody>
      </p:sp>
      <p:sp>
        <p:nvSpPr>
          <p:cNvPr id="6" name="Slide Number Placeholder 5"/>
          <p:cNvSpPr>
            <a:spLocks noGrp="1"/>
          </p:cNvSpPr>
          <p:nvPr>
            <p:ph type="sldNum" sz="quarter" idx="12"/>
          </p:nvPr>
        </p:nvSpPr>
        <p:spPr/>
        <p:txBody>
          <a:bodyPr/>
          <a:lstStyle>
            <a:lvl1pPr>
              <a:defRPr/>
            </a:lvl1pPr>
          </a:lstStyle>
          <a:p>
            <a:pPr>
              <a:defRPr/>
            </a:pPr>
            <a:fld id="{182FADFC-28C5-4DBB-AB46-AF1C26135AD5}" type="slidenum">
              <a:rPr lang="en-IN"/>
              <a:pPr>
                <a:defRPr/>
              </a:pPr>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3"/>
          <p:cNvSpPr>
            <a:spLocks noGrp="1"/>
          </p:cNvSpPr>
          <p:nvPr>
            <p:ph type="dt" sz="half" idx="10"/>
          </p:nvPr>
        </p:nvSpPr>
        <p:spPr/>
        <p:txBody>
          <a:bodyPr/>
          <a:lstStyle>
            <a:lvl1pPr>
              <a:defRPr/>
            </a:lvl1pPr>
          </a:lstStyle>
          <a:p>
            <a:pPr>
              <a:defRPr/>
            </a:pPr>
            <a:fld id="{7F9D5A1D-9B0C-4BF3-B194-F495C6DC98EA}" type="datetimeFigureOut">
              <a:rPr lang="en-US"/>
              <a:pPr>
                <a:defRPr/>
              </a:pPr>
              <a:t>8/29/2013</a:t>
            </a:fld>
            <a:endParaRPr lang="en-IN"/>
          </a:p>
        </p:txBody>
      </p:sp>
      <p:sp>
        <p:nvSpPr>
          <p:cNvPr id="6" name="Footer Placeholder 4"/>
          <p:cNvSpPr>
            <a:spLocks noGrp="1"/>
          </p:cNvSpPr>
          <p:nvPr>
            <p:ph type="ftr" sz="quarter" idx="11"/>
          </p:nvPr>
        </p:nvSpPr>
        <p:spPr/>
        <p:txBody>
          <a:bodyPr/>
          <a:lstStyle>
            <a:lvl1pPr>
              <a:defRPr/>
            </a:lvl1pPr>
          </a:lstStyle>
          <a:p>
            <a:pPr>
              <a:defRPr/>
            </a:pPr>
            <a:endParaRPr lang="en-IN"/>
          </a:p>
        </p:txBody>
      </p:sp>
      <p:sp>
        <p:nvSpPr>
          <p:cNvPr id="7" name="Slide Number Placeholder 5"/>
          <p:cNvSpPr>
            <a:spLocks noGrp="1"/>
          </p:cNvSpPr>
          <p:nvPr>
            <p:ph type="sldNum" sz="quarter" idx="12"/>
          </p:nvPr>
        </p:nvSpPr>
        <p:spPr/>
        <p:txBody>
          <a:bodyPr/>
          <a:lstStyle>
            <a:lvl1pPr>
              <a:defRPr/>
            </a:lvl1pPr>
          </a:lstStyle>
          <a:p>
            <a:pPr>
              <a:defRPr/>
            </a:pPr>
            <a:fld id="{B59690A5-6EC3-40EB-BE21-D42CD0D98847}" type="slidenum">
              <a:rPr lang="en-IN"/>
              <a:pPr>
                <a:defRPr/>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3"/>
          <p:cNvSpPr>
            <a:spLocks noGrp="1"/>
          </p:cNvSpPr>
          <p:nvPr>
            <p:ph type="dt" sz="half" idx="10"/>
          </p:nvPr>
        </p:nvSpPr>
        <p:spPr/>
        <p:txBody>
          <a:bodyPr/>
          <a:lstStyle>
            <a:lvl1pPr>
              <a:defRPr/>
            </a:lvl1pPr>
          </a:lstStyle>
          <a:p>
            <a:pPr>
              <a:defRPr/>
            </a:pPr>
            <a:fld id="{16456EE0-3C24-4E13-8383-0A8F6ED3B15A}" type="datetimeFigureOut">
              <a:rPr lang="en-US"/>
              <a:pPr>
                <a:defRPr/>
              </a:pPr>
              <a:t>8/29/2013</a:t>
            </a:fld>
            <a:endParaRPr lang="en-IN"/>
          </a:p>
        </p:txBody>
      </p:sp>
      <p:sp>
        <p:nvSpPr>
          <p:cNvPr id="8" name="Footer Placeholder 4"/>
          <p:cNvSpPr>
            <a:spLocks noGrp="1"/>
          </p:cNvSpPr>
          <p:nvPr>
            <p:ph type="ftr" sz="quarter" idx="11"/>
          </p:nvPr>
        </p:nvSpPr>
        <p:spPr/>
        <p:txBody>
          <a:bodyPr/>
          <a:lstStyle>
            <a:lvl1pPr>
              <a:defRPr/>
            </a:lvl1pPr>
          </a:lstStyle>
          <a:p>
            <a:pPr>
              <a:defRPr/>
            </a:pPr>
            <a:endParaRPr lang="en-IN"/>
          </a:p>
        </p:txBody>
      </p:sp>
      <p:sp>
        <p:nvSpPr>
          <p:cNvPr id="9" name="Slide Number Placeholder 5"/>
          <p:cNvSpPr>
            <a:spLocks noGrp="1"/>
          </p:cNvSpPr>
          <p:nvPr>
            <p:ph type="sldNum" sz="quarter" idx="12"/>
          </p:nvPr>
        </p:nvSpPr>
        <p:spPr/>
        <p:txBody>
          <a:bodyPr/>
          <a:lstStyle>
            <a:lvl1pPr>
              <a:defRPr/>
            </a:lvl1pPr>
          </a:lstStyle>
          <a:p>
            <a:pPr>
              <a:defRPr/>
            </a:pPr>
            <a:fld id="{EA926E03-17E8-41F1-BB66-2F729A8684FD}" type="slidenum">
              <a:rPr lang="en-IN"/>
              <a:pPr>
                <a:defRPr/>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3"/>
          <p:cNvSpPr>
            <a:spLocks noGrp="1"/>
          </p:cNvSpPr>
          <p:nvPr>
            <p:ph type="dt" sz="half" idx="10"/>
          </p:nvPr>
        </p:nvSpPr>
        <p:spPr/>
        <p:txBody>
          <a:bodyPr/>
          <a:lstStyle>
            <a:lvl1pPr>
              <a:defRPr/>
            </a:lvl1pPr>
          </a:lstStyle>
          <a:p>
            <a:pPr>
              <a:defRPr/>
            </a:pPr>
            <a:fld id="{7531522E-6349-4C00-B8C8-23A9B32A9111}" type="datetimeFigureOut">
              <a:rPr lang="en-US"/>
              <a:pPr>
                <a:defRPr/>
              </a:pPr>
              <a:t>8/29/2013</a:t>
            </a:fld>
            <a:endParaRPr lang="en-IN"/>
          </a:p>
        </p:txBody>
      </p:sp>
      <p:sp>
        <p:nvSpPr>
          <p:cNvPr id="4" name="Footer Placeholder 4"/>
          <p:cNvSpPr>
            <a:spLocks noGrp="1"/>
          </p:cNvSpPr>
          <p:nvPr>
            <p:ph type="ftr" sz="quarter" idx="11"/>
          </p:nvPr>
        </p:nvSpPr>
        <p:spPr/>
        <p:txBody>
          <a:bodyPr/>
          <a:lstStyle>
            <a:lvl1pPr>
              <a:defRPr/>
            </a:lvl1pPr>
          </a:lstStyle>
          <a:p>
            <a:pPr>
              <a:defRPr/>
            </a:pPr>
            <a:endParaRPr lang="en-IN"/>
          </a:p>
        </p:txBody>
      </p:sp>
      <p:sp>
        <p:nvSpPr>
          <p:cNvPr id="5" name="Slide Number Placeholder 5"/>
          <p:cNvSpPr>
            <a:spLocks noGrp="1"/>
          </p:cNvSpPr>
          <p:nvPr>
            <p:ph type="sldNum" sz="quarter" idx="12"/>
          </p:nvPr>
        </p:nvSpPr>
        <p:spPr/>
        <p:txBody>
          <a:bodyPr/>
          <a:lstStyle>
            <a:lvl1pPr>
              <a:defRPr/>
            </a:lvl1pPr>
          </a:lstStyle>
          <a:p>
            <a:pPr>
              <a:defRPr/>
            </a:pPr>
            <a:fld id="{D48808FF-C970-4382-9C4B-93CD115CACE0}" type="slidenum">
              <a:rPr lang="en-IN"/>
              <a:pPr>
                <a:defRPr/>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4F84BEF-E2BF-4AC6-AFEA-E4322FAEE122}" type="datetimeFigureOut">
              <a:rPr lang="en-US"/>
              <a:pPr>
                <a:defRPr/>
              </a:pPr>
              <a:t>8/29/2013</a:t>
            </a:fld>
            <a:endParaRPr lang="en-IN"/>
          </a:p>
        </p:txBody>
      </p:sp>
      <p:sp>
        <p:nvSpPr>
          <p:cNvPr id="3" name="Footer Placeholder 4"/>
          <p:cNvSpPr>
            <a:spLocks noGrp="1"/>
          </p:cNvSpPr>
          <p:nvPr>
            <p:ph type="ftr" sz="quarter" idx="11"/>
          </p:nvPr>
        </p:nvSpPr>
        <p:spPr/>
        <p:txBody>
          <a:bodyPr/>
          <a:lstStyle>
            <a:lvl1pPr>
              <a:defRPr/>
            </a:lvl1pPr>
          </a:lstStyle>
          <a:p>
            <a:pPr>
              <a:defRPr/>
            </a:pPr>
            <a:endParaRPr lang="en-IN"/>
          </a:p>
        </p:txBody>
      </p:sp>
      <p:sp>
        <p:nvSpPr>
          <p:cNvPr id="4" name="Slide Number Placeholder 5"/>
          <p:cNvSpPr>
            <a:spLocks noGrp="1"/>
          </p:cNvSpPr>
          <p:nvPr>
            <p:ph type="sldNum" sz="quarter" idx="12"/>
          </p:nvPr>
        </p:nvSpPr>
        <p:spPr/>
        <p:txBody>
          <a:bodyPr/>
          <a:lstStyle>
            <a:lvl1pPr>
              <a:defRPr/>
            </a:lvl1pPr>
          </a:lstStyle>
          <a:p>
            <a:pPr>
              <a:defRPr/>
            </a:pPr>
            <a:fld id="{E83E29BF-D9DF-40C0-AE97-DB6F148E034A}" type="slidenum">
              <a:rPr lang="en-IN"/>
              <a:pPr>
                <a:defRPr/>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F652CA33-06B1-4F48-A826-3FCC0B9AA5AE}" type="datetimeFigureOut">
              <a:rPr lang="en-US"/>
              <a:pPr>
                <a:defRPr/>
              </a:pPr>
              <a:t>8/29/2013</a:t>
            </a:fld>
            <a:endParaRPr lang="en-IN"/>
          </a:p>
        </p:txBody>
      </p:sp>
      <p:sp>
        <p:nvSpPr>
          <p:cNvPr id="6" name="Footer Placeholder 4"/>
          <p:cNvSpPr>
            <a:spLocks noGrp="1"/>
          </p:cNvSpPr>
          <p:nvPr>
            <p:ph type="ftr" sz="quarter" idx="11"/>
          </p:nvPr>
        </p:nvSpPr>
        <p:spPr/>
        <p:txBody>
          <a:bodyPr/>
          <a:lstStyle>
            <a:lvl1pPr>
              <a:defRPr/>
            </a:lvl1pPr>
          </a:lstStyle>
          <a:p>
            <a:pPr>
              <a:defRPr/>
            </a:pPr>
            <a:endParaRPr lang="en-IN"/>
          </a:p>
        </p:txBody>
      </p:sp>
      <p:sp>
        <p:nvSpPr>
          <p:cNvPr id="7" name="Slide Number Placeholder 5"/>
          <p:cNvSpPr>
            <a:spLocks noGrp="1"/>
          </p:cNvSpPr>
          <p:nvPr>
            <p:ph type="sldNum" sz="quarter" idx="12"/>
          </p:nvPr>
        </p:nvSpPr>
        <p:spPr/>
        <p:txBody>
          <a:bodyPr/>
          <a:lstStyle>
            <a:lvl1pPr>
              <a:defRPr/>
            </a:lvl1pPr>
          </a:lstStyle>
          <a:p>
            <a:pPr>
              <a:defRPr/>
            </a:pPr>
            <a:fld id="{4989080F-27B5-4E8E-BB1F-427D3028E7BC}" type="slidenum">
              <a:rPr lang="en-IN"/>
              <a:pPr>
                <a:defRPr/>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IN"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F50AD733-A726-45C3-8359-194E6BD02695}" type="datetimeFigureOut">
              <a:rPr lang="en-US"/>
              <a:pPr>
                <a:defRPr/>
              </a:pPr>
              <a:t>8/29/2013</a:t>
            </a:fld>
            <a:endParaRPr lang="en-IN"/>
          </a:p>
        </p:txBody>
      </p:sp>
      <p:sp>
        <p:nvSpPr>
          <p:cNvPr id="6" name="Footer Placeholder 4"/>
          <p:cNvSpPr>
            <a:spLocks noGrp="1"/>
          </p:cNvSpPr>
          <p:nvPr>
            <p:ph type="ftr" sz="quarter" idx="11"/>
          </p:nvPr>
        </p:nvSpPr>
        <p:spPr/>
        <p:txBody>
          <a:bodyPr/>
          <a:lstStyle>
            <a:lvl1pPr>
              <a:defRPr/>
            </a:lvl1pPr>
          </a:lstStyle>
          <a:p>
            <a:pPr>
              <a:defRPr/>
            </a:pPr>
            <a:endParaRPr lang="en-IN"/>
          </a:p>
        </p:txBody>
      </p:sp>
      <p:sp>
        <p:nvSpPr>
          <p:cNvPr id="7" name="Slide Number Placeholder 5"/>
          <p:cNvSpPr>
            <a:spLocks noGrp="1"/>
          </p:cNvSpPr>
          <p:nvPr>
            <p:ph type="sldNum" sz="quarter" idx="12"/>
          </p:nvPr>
        </p:nvSpPr>
        <p:spPr/>
        <p:txBody>
          <a:bodyPr/>
          <a:lstStyle>
            <a:lvl1pPr>
              <a:defRPr/>
            </a:lvl1pPr>
          </a:lstStyle>
          <a:p>
            <a:pPr>
              <a:defRPr/>
            </a:pPr>
            <a:fld id="{5584A413-3330-4660-A421-BEE797B475C3}" type="slidenum">
              <a:rPr lang="en-IN"/>
              <a:pPr>
                <a:defRPr/>
              </a:pPr>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IN" smtClean="0"/>
          </a:p>
        </p:txBody>
      </p:sp>
      <p:sp>
        <p:nvSpPr>
          <p:cNvPr id="205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97836CE1-D2FA-4C79-93D1-CC1DE91CF66C}" type="datetimeFigureOut">
              <a:rPr lang="en-US"/>
              <a:pPr>
                <a:defRPr/>
              </a:pPr>
              <a:t>8/29/2013</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4A5D840E-031D-4DBA-B6C9-E9FBC14CE990}" type="slidenum">
              <a:rPr lang="en-IN"/>
              <a:pPr>
                <a:defRPr/>
              </a:pPr>
              <a:t>‹#›</a:t>
            </a:fld>
            <a:endParaRPr lang="en-I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hyperlink" Target="Climate%20change%20&amp;%20Agriculture%20-Vulnerability%20and%20Impact%20Analysis/Vulnerability%20Analysis/Vulnerability%20Index-Methodology-Example.xls"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A%20Tutorial%20on%20Vulnerability%20Index%20Software%20Package.docx" TargetMode="External"/><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hyperlink" Target="Climate%20change%20&amp;%20Agriculture%20-Vulnerability%20and%20Impact%20Analysis/Vulnerability%20Analysis/A%20Tutorial%20on%20Vulnerability%20Index%20Software%20Package.pdf" TargetMode="External"/></Relationships>
</file>

<file path=ppt/slides/_rels/slide16.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1.xml"/><Relationship Id="rId1" Type="http://schemas.openxmlformats.org/officeDocument/2006/relationships/vmlDrawing" Target="../drawings/vmlDrawing2.v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7.xml"/><Relationship Id="rId1" Type="http://schemas.openxmlformats.org/officeDocument/2006/relationships/vmlDrawing" Target="../drawings/vmlDrawing3.v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hyperlink" Target="Climate%20change%20&amp;%20Agriculture%20-Vulnerability%20and%20Impact%20Analysis/Impact%20Analysis/GFDL-Rabi-Rice.xlsx" TargetMode="Externa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6.bin"/><Relationship Id="rId3" Type="http://schemas.openxmlformats.org/officeDocument/2006/relationships/oleObject" Target="../embeddings/oleObject1.bin"/><Relationship Id="rId7" Type="http://schemas.openxmlformats.org/officeDocument/2006/relationships/oleObject" Target="../embeddings/oleObject5.bin"/><Relationship Id="rId2" Type="http://schemas.openxmlformats.org/officeDocument/2006/relationships/slideLayout" Target="../slideLayouts/slideLayout13.xml"/><Relationship Id="rId1" Type="http://schemas.openxmlformats.org/officeDocument/2006/relationships/vmlDrawing" Target="../drawings/vmlDrawing1.vml"/><Relationship Id="rId6" Type="http://schemas.openxmlformats.org/officeDocument/2006/relationships/oleObject" Target="../embeddings/oleObject4.bin"/><Relationship Id="rId5" Type="http://schemas.openxmlformats.org/officeDocument/2006/relationships/oleObject" Target="../embeddings/oleObject3.bin"/><Relationship Id="rId10" Type="http://schemas.openxmlformats.org/officeDocument/2006/relationships/image" Target="../media/image8.jpeg"/><Relationship Id="rId4" Type="http://schemas.openxmlformats.org/officeDocument/2006/relationships/oleObject" Target="../embeddings/oleObject2.bin"/><Relationship Id="rId9" Type="http://schemas.openxmlformats.org/officeDocument/2006/relationships/oleObject" Target="../embeddings/oleObject7.bin"/></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57224" y="923022"/>
            <a:ext cx="7643866" cy="1077218"/>
          </a:xfrm>
          <a:prstGeom prst="rect">
            <a:avLst/>
          </a:prstGeom>
          <a:noFill/>
        </p:spPr>
        <p:txBody>
          <a:bodyPr wrap="square" rtlCol="0">
            <a:spAutoFit/>
          </a:bodyPr>
          <a:lstStyle/>
          <a:p>
            <a:pPr algn="ctr"/>
            <a:r>
              <a:rPr lang="en-US" sz="3200" b="1" dirty="0" smtClean="0">
                <a:solidFill>
                  <a:srgbClr val="0000FF"/>
                </a:solidFill>
              </a:rPr>
              <a:t>Climate Change and Agriculture -Vulnerability and Impact Analysis</a:t>
            </a:r>
            <a:endParaRPr lang="en-US" sz="3200" b="1" dirty="0">
              <a:solidFill>
                <a:srgbClr val="0000FF"/>
              </a:solidFill>
            </a:endParaRPr>
          </a:p>
        </p:txBody>
      </p:sp>
      <p:sp>
        <p:nvSpPr>
          <p:cNvPr id="4" name="TextBox 3"/>
          <p:cNvSpPr txBox="1"/>
          <p:nvPr/>
        </p:nvSpPr>
        <p:spPr>
          <a:xfrm>
            <a:off x="928662" y="3911276"/>
            <a:ext cx="7143800" cy="1446550"/>
          </a:xfrm>
          <a:prstGeom prst="rect">
            <a:avLst/>
          </a:prstGeom>
          <a:noFill/>
        </p:spPr>
        <p:txBody>
          <a:bodyPr wrap="square" rtlCol="0">
            <a:spAutoFit/>
          </a:bodyPr>
          <a:lstStyle/>
          <a:p>
            <a:pPr algn="ctr"/>
            <a:r>
              <a:rPr lang="en-US" sz="3200" b="1" dirty="0" err="1" smtClean="0"/>
              <a:t>S.Senthilnathan</a:t>
            </a:r>
            <a:endParaRPr lang="en-US" sz="3200" b="1" dirty="0" smtClean="0"/>
          </a:p>
          <a:p>
            <a:pPr algn="ctr"/>
            <a:r>
              <a:rPr lang="en-US" sz="2800" b="1" dirty="0" smtClean="0"/>
              <a:t>Assistant Professor</a:t>
            </a:r>
          </a:p>
          <a:p>
            <a:pPr algn="ctr"/>
            <a:r>
              <a:rPr lang="en-US" sz="2800" b="1" dirty="0" smtClean="0"/>
              <a:t>Tamil Nadu Agricultural University</a:t>
            </a:r>
            <a:endParaRPr lang="en-US" sz="2800" b="1"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3638" name="Rectangle 118"/>
          <p:cNvSpPr>
            <a:spLocks noGrp="1" noChangeArrowheads="1"/>
          </p:cNvSpPr>
          <p:nvPr>
            <p:ph type="title" idx="4294967295"/>
          </p:nvPr>
        </p:nvSpPr>
        <p:spPr>
          <a:xfrm>
            <a:off x="0" y="381000"/>
            <a:ext cx="8839200" cy="762000"/>
          </a:xfrm>
          <a:prstGeom prst="rect">
            <a:avLst/>
          </a:prstGeom>
        </p:spPr>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pPr eaLnBrk="1" hangingPunct="1">
              <a:lnSpc>
                <a:spcPct val="90000"/>
              </a:lnSpc>
              <a:defRPr/>
            </a:pPr>
            <a:r>
              <a:rPr lang="en-US" sz="2400" b="1" dirty="0" smtClean="0">
                <a:ln w="11430"/>
                <a:solidFill>
                  <a:srgbClr val="FF0000"/>
                </a:solidFill>
                <a:latin typeface="Verdana" pitchFamily="34" charset="0"/>
              </a:rPr>
              <a:t>Classification of coastal districts in terms </a:t>
            </a:r>
            <a:br>
              <a:rPr lang="en-US" sz="2400" b="1" dirty="0" smtClean="0">
                <a:ln w="11430"/>
                <a:solidFill>
                  <a:srgbClr val="FF0000"/>
                </a:solidFill>
                <a:latin typeface="Verdana" pitchFamily="34" charset="0"/>
              </a:rPr>
            </a:br>
            <a:r>
              <a:rPr lang="en-US" sz="2400" b="1" dirty="0" smtClean="0">
                <a:ln w="11430"/>
                <a:solidFill>
                  <a:srgbClr val="FF0000"/>
                </a:solidFill>
                <a:latin typeface="Verdana" pitchFamily="34" charset="0"/>
              </a:rPr>
              <a:t>of vulnerability</a:t>
            </a:r>
          </a:p>
        </p:txBody>
      </p:sp>
      <p:graphicFrame>
        <p:nvGraphicFramePr>
          <p:cNvPr id="13347" name="Group 35"/>
          <p:cNvGraphicFramePr>
            <a:graphicFrameLocks noGrp="1"/>
          </p:cNvGraphicFramePr>
          <p:nvPr>
            <p:ph idx="4294967295"/>
          </p:nvPr>
        </p:nvGraphicFramePr>
        <p:xfrm>
          <a:off x="181004" y="1533525"/>
          <a:ext cx="8534400" cy="4470718"/>
        </p:xfrm>
        <a:graphic>
          <a:graphicData uri="http://schemas.openxmlformats.org/drawingml/2006/table">
            <a:tbl>
              <a:tblPr/>
              <a:tblGrid>
                <a:gridCol w="990600"/>
                <a:gridCol w="3124200"/>
                <a:gridCol w="4419600"/>
              </a:tblGrid>
              <a:tr h="7191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dirty="0" smtClean="0">
                          <a:ln w="1905"/>
                          <a:solidFill>
                            <a:srgbClr val="0000FF"/>
                          </a:solidFill>
                          <a:effectLst/>
                          <a:latin typeface="Verdana" pitchFamily="34" charset="0"/>
                          <a:cs typeface="Times New Roman" pitchFamily="18" charset="0"/>
                        </a:rPr>
                        <a:t>S. No</a:t>
                      </a:r>
                      <a:endParaRPr kumimoji="0" lang="en-US" sz="2000" b="1" i="0" u="none" strike="noStrike" cap="none" spc="0" normalizeH="0" baseline="0" dirty="0" smtClean="0">
                        <a:ln w="1905"/>
                        <a:solidFill>
                          <a:srgbClr val="0000FF"/>
                        </a:solidFill>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dirty="0" smtClean="0">
                          <a:ln w="1905"/>
                          <a:solidFill>
                            <a:srgbClr val="0000FF"/>
                          </a:solidFill>
                          <a:effectLst/>
                          <a:latin typeface="Verdana" pitchFamily="34" charset="0"/>
                          <a:cs typeface="Times New Roman" pitchFamily="18" charset="0"/>
                        </a:rPr>
                        <a:t>Classification</a:t>
                      </a:r>
                      <a:endParaRPr kumimoji="0" lang="en-US" sz="2000" b="1" i="0" u="none" strike="noStrike" cap="none" spc="0" normalizeH="0" baseline="0" dirty="0" smtClean="0">
                        <a:ln w="1905"/>
                        <a:solidFill>
                          <a:srgbClr val="0000FF"/>
                        </a:solidFill>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dirty="0" smtClean="0">
                          <a:ln w="1905"/>
                          <a:solidFill>
                            <a:srgbClr val="0000FF"/>
                          </a:solidFill>
                          <a:effectLst/>
                          <a:latin typeface="Verdana" pitchFamily="34" charset="0"/>
                          <a:cs typeface="Times New Roman" pitchFamily="18" charset="0"/>
                        </a:rPr>
                        <a:t>Districts</a:t>
                      </a:r>
                      <a:endParaRPr kumimoji="0" lang="en-US" sz="2000" b="1" i="0" u="none" strike="noStrike" cap="none" spc="0" normalizeH="0" baseline="0" dirty="0" smtClean="0">
                        <a:ln w="1905"/>
                        <a:solidFill>
                          <a:srgbClr val="0000FF"/>
                        </a:solidFill>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175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smtClean="0">
                          <a:ln w="1905"/>
                          <a:solidFill>
                            <a:srgbClr val="0000FF"/>
                          </a:solidFill>
                          <a:effectLst/>
                          <a:latin typeface="Verdana" pitchFamily="34" charset="0"/>
                          <a:cs typeface="Times New Roman" pitchFamily="18" charset="0"/>
                        </a:rPr>
                        <a:t>1</a:t>
                      </a:r>
                      <a:endParaRPr kumimoji="0" lang="en-US" sz="2000" b="1" i="0" u="none" strike="noStrike" cap="none" spc="0" normalizeH="0" baseline="0" smtClean="0">
                        <a:ln w="1905"/>
                        <a:solidFill>
                          <a:srgbClr val="0000FF"/>
                        </a:solidFill>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dirty="0" smtClean="0">
                          <a:ln w="1905"/>
                          <a:solidFill>
                            <a:srgbClr val="0000FF"/>
                          </a:solidFill>
                          <a:effectLst/>
                          <a:latin typeface="Verdana" pitchFamily="34" charset="0"/>
                          <a:cs typeface="Times New Roman" pitchFamily="18" charset="0"/>
                        </a:rPr>
                        <a:t>Less vulnerable</a:t>
                      </a:r>
                      <a:endParaRPr kumimoji="0" lang="en-US" sz="2000" b="1" i="0" u="none" strike="noStrike" cap="none" spc="0" normalizeH="0" baseline="0" dirty="0" smtClean="0">
                        <a:ln w="1905"/>
                        <a:solidFill>
                          <a:srgbClr val="0000FF"/>
                        </a:solidFill>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dirty="0" err="1" smtClean="0">
                          <a:ln w="1905"/>
                          <a:solidFill>
                            <a:srgbClr val="0000FF"/>
                          </a:solidFill>
                          <a:effectLst/>
                          <a:latin typeface="Verdana" pitchFamily="34" charset="0"/>
                          <a:cs typeface="Times New Roman" pitchFamily="18" charset="0"/>
                        </a:rPr>
                        <a:t>Tanjore</a:t>
                      </a:r>
                      <a:r>
                        <a:rPr kumimoji="0" lang="en-US" sz="2000" b="1" i="0" u="none" strike="noStrike" cap="none" spc="0" normalizeH="0" baseline="0" dirty="0" smtClean="0">
                          <a:ln w="1905"/>
                          <a:solidFill>
                            <a:srgbClr val="0000FF"/>
                          </a:solidFill>
                          <a:effectLst/>
                          <a:latin typeface="Verdana" pitchFamily="34" charset="0"/>
                          <a:cs typeface="Times New Roman" pitchFamily="18" charset="0"/>
                        </a:rPr>
                        <a:t>, </a:t>
                      </a:r>
                      <a:r>
                        <a:rPr kumimoji="0" lang="en-US" sz="2000" b="1" i="0" u="none" strike="noStrike" cap="none" spc="0" normalizeH="0" baseline="0" dirty="0" err="1" smtClean="0">
                          <a:ln w="1905"/>
                          <a:solidFill>
                            <a:srgbClr val="0000FF"/>
                          </a:solidFill>
                          <a:effectLst/>
                          <a:latin typeface="Verdana" pitchFamily="34" charset="0"/>
                          <a:cs typeface="Times New Roman" pitchFamily="18" charset="0"/>
                        </a:rPr>
                        <a:t>Tirunelveli</a:t>
                      </a:r>
                      <a:endParaRPr kumimoji="0" lang="en-US" sz="2000" b="1" i="0" u="none" strike="noStrike" cap="none" spc="0" normalizeH="0" baseline="0" dirty="0" smtClean="0">
                        <a:ln w="1905"/>
                        <a:solidFill>
                          <a:srgbClr val="0000FF"/>
                        </a:solidFill>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969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smtClean="0">
                          <a:ln w="1905"/>
                          <a:solidFill>
                            <a:srgbClr val="0000FF"/>
                          </a:solidFill>
                          <a:effectLst/>
                          <a:latin typeface="Verdana" pitchFamily="34" charset="0"/>
                          <a:cs typeface="Times New Roman" pitchFamily="18" charset="0"/>
                        </a:rPr>
                        <a:t>2</a:t>
                      </a:r>
                      <a:endParaRPr kumimoji="0" lang="en-US" sz="2000" b="1" i="0" u="none" strike="noStrike" cap="none" spc="0" normalizeH="0" baseline="0" smtClean="0">
                        <a:ln w="1905"/>
                        <a:solidFill>
                          <a:srgbClr val="0000FF"/>
                        </a:solidFill>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dirty="0" smtClean="0">
                          <a:ln w="1905"/>
                          <a:solidFill>
                            <a:srgbClr val="0000FF"/>
                          </a:solidFill>
                          <a:effectLst/>
                          <a:latin typeface="Verdana" pitchFamily="34" charset="0"/>
                          <a:cs typeface="Times New Roman" pitchFamily="18" charset="0"/>
                        </a:rPr>
                        <a:t>Moderately Vulnerable</a:t>
                      </a:r>
                      <a:endParaRPr kumimoji="0" lang="en-US" sz="2000" b="1" i="0" u="none" strike="noStrike" cap="none" spc="0" normalizeH="0" baseline="0" dirty="0" smtClean="0">
                        <a:ln w="1905"/>
                        <a:solidFill>
                          <a:srgbClr val="0000FF"/>
                        </a:solidFill>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dirty="0" err="1" smtClean="0">
                          <a:ln w="1905"/>
                          <a:solidFill>
                            <a:srgbClr val="0000FF"/>
                          </a:solidFill>
                          <a:effectLst/>
                          <a:latin typeface="Verdana" pitchFamily="34" charset="0"/>
                          <a:cs typeface="Times New Roman" pitchFamily="18" charset="0"/>
                        </a:rPr>
                        <a:t>Thiruvarur</a:t>
                      </a:r>
                      <a:r>
                        <a:rPr kumimoji="0" lang="en-US" sz="2000" b="1" i="0" u="none" strike="noStrike" cap="none" spc="0" normalizeH="0" baseline="0" dirty="0" smtClean="0">
                          <a:ln w="1905"/>
                          <a:solidFill>
                            <a:srgbClr val="0000FF"/>
                          </a:solidFill>
                          <a:effectLst/>
                          <a:latin typeface="Verdana" pitchFamily="34" charset="0"/>
                          <a:cs typeface="Times New Roman" pitchFamily="18" charset="0"/>
                        </a:rPr>
                        <a:t>, </a:t>
                      </a:r>
                      <a:r>
                        <a:rPr kumimoji="0" lang="en-US" sz="2000" b="1" i="0" u="none" strike="noStrike" cap="none" spc="0" normalizeH="0" baseline="0" dirty="0" err="1" smtClean="0">
                          <a:ln w="1905"/>
                          <a:solidFill>
                            <a:srgbClr val="0000FF"/>
                          </a:solidFill>
                          <a:effectLst/>
                          <a:latin typeface="Verdana" pitchFamily="34" charset="0"/>
                          <a:cs typeface="Times New Roman" pitchFamily="18" charset="0"/>
                        </a:rPr>
                        <a:t>Kanyakumari</a:t>
                      </a:r>
                      <a:endParaRPr kumimoji="0" lang="en-US" sz="2000" b="1" i="0" u="none" strike="noStrike" cap="none" spc="0" normalizeH="0" baseline="0" dirty="0" smtClean="0">
                        <a:ln w="1905"/>
                        <a:solidFill>
                          <a:srgbClr val="0000FF"/>
                        </a:solidFill>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969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smtClean="0">
                          <a:ln w="1905"/>
                          <a:solidFill>
                            <a:srgbClr val="0000FF"/>
                          </a:solidFill>
                          <a:effectLst/>
                          <a:latin typeface="Verdana" pitchFamily="34" charset="0"/>
                          <a:cs typeface="Times New Roman" pitchFamily="18" charset="0"/>
                        </a:rPr>
                        <a:t>3</a:t>
                      </a:r>
                      <a:endParaRPr kumimoji="0" lang="en-US" sz="2000" b="1" i="0" u="none" strike="noStrike" cap="none" spc="0" normalizeH="0" baseline="0" smtClean="0">
                        <a:ln w="1905"/>
                        <a:solidFill>
                          <a:srgbClr val="0000FF"/>
                        </a:solidFill>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dirty="0" smtClean="0">
                          <a:ln w="1905"/>
                          <a:solidFill>
                            <a:srgbClr val="0000FF"/>
                          </a:solidFill>
                          <a:effectLst/>
                          <a:latin typeface="Verdana" pitchFamily="34" charset="0"/>
                          <a:cs typeface="Times New Roman" pitchFamily="18" charset="0"/>
                        </a:rPr>
                        <a:t>Vulnerable</a:t>
                      </a:r>
                      <a:endParaRPr kumimoji="0" lang="en-US" sz="2000" b="1" i="0" u="none" strike="noStrike" cap="none" spc="0" normalizeH="0" baseline="0" dirty="0" smtClean="0">
                        <a:ln w="1905"/>
                        <a:solidFill>
                          <a:srgbClr val="0000FF"/>
                        </a:solidFill>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dirty="0" err="1" smtClean="0">
                          <a:ln w="1905"/>
                          <a:solidFill>
                            <a:srgbClr val="0000FF"/>
                          </a:solidFill>
                          <a:effectLst/>
                          <a:latin typeface="Verdana" pitchFamily="34" charset="0"/>
                          <a:cs typeface="Times New Roman" pitchFamily="18" charset="0"/>
                        </a:rPr>
                        <a:t>Thiruvallur</a:t>
                      </a:r>
                      <a:r>
                        <a:rPr kumimoji="0" lang="en-US" sz="2000" b="1" i="0" u="none" strike="noStrike" cap="none" spc="0" normalizeH="0" baseline="0" dirty="0" smtClean="0">
                          <a:ln w="1905"/>
                          <a:solidFill>
                            <a:srgbClr val="0000FF"/>
                          </a:solidFill>
                          <a:effectLst/>
                          <a:latin typeface="Verdana" pitchFamily="34" charset="0"/>
                          <a:cs typeface="Times New Roman" pitchFamily="18" charset="0"/>
                        </a:rPr>
                        <a:t>, </a:t>
                      </a:r>
                      <a:r>
                        <a:rPr kumimoji="0" lang="en-US" sz="2000" b="1" i="0" u="none" strike="noStrike" cap="none" spc="0" normalizeH="0" baseline="0" dirty="0" err="1" smtClean="0">
                          <a:ln w="1905"/>
                          <a:solidFill>
                            <a:srgbClr val="0000FF"/>
                          </a:solidFill>
                          <a:effectLst/>
                          <a:latin typeface="Verdana" pitchFamily="34" charset="0"/>
                          <a:cs typeface="Times New Roman" pitchFamily="18" charset="0"/>
                        </a:rPr>
                        <a:t>Kancheepuram</a:t>
                      </a:r>
                      <a:r>
                        <a:rPr kumimoji="0" lang="en-US" sz="2000" b="1" i="0" u="none" strike="noStrike" cap="none" spc="0" normalizeH="0" baseline="0" dirty="0" smtClean="0">
                          <a:ln w="1905"/>
                          <a:solidFill>
                            <a:srgbClr val="0000FF"/>
                          </a:solidFill>
                          <a:effectLst/>
                          <a:latin typeface="Verdana" pitchFamily="34" charset="0"/>
                          <a:cs typeface="Times New Roman" pitchFamily="18" charset="0"/>
                        </a:rPr>
                        <a:t>, </a:t>
                      </a:r>
                      <a:r>
                        <a:rPr kumimoji="0" lang="en-US" sz="2000" b="1" i="0" u="none" strike="noStrike" cap="none" spc="0" normalizeH="0" baseline="0" dirty="0" err="1" smtClean="0">
                          <a:ln w="1905"/>
                          <a:solidFill>
                            <a:srgbClr val="0000FF"/>
                          </a:solidFill>
                          <a:effectLst/>
                          <a:latin typeface="Verdana" pitchFamily="34" charset="0"/>
                          <a:cs typeface="Times New Roman" pitchFamily="18" charset="0"/>
                        </a:rPr>
                        <a:t>Cuddalore</a:t>
                      </a:r>
                      <a:endParaRPr kumimoji="0" lang="en-US" sz="2000" b="1" i="0" u="none" strike="noStrike" cap="none" spc="0" normalizeH="0" baseline="0" dirty="0" smtClean="0">
                        <a:ln w="1905"/>
                        <a:solidFill>
                          <a:srgbClr val="0000FF"/>
                        </a:solidFill>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350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smtClean="0">
                          <a:ln w="1905"/>
                          <a:solidFill>
                            <a:srgbClr val="0000FF"/>
                          </a:solidFill>
                          <a:effectLst/>
                          <a:latin typeface="Verdana" pitchFamily="34" charset="0"/>
                          <a:cs typeface="Times New Roman" pitchFamily="18" charset="0"/>
                        </a:rPr>
                        <a:t>4</a:t>
                      </a:r>
                      <a:endParaRPr kumimoji="0" lang="en-US" sz="2000" b="1" i="0" u="none" strike="noStrike" cap="none" spc="0" normalizeH="0" baseline="0" smtClean="0">
                        <a:ln w="1905"/>
                        <a:solidFill>
                          <a:srgbClr val="0000FF"/>
                        </a:solidFill>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smtClean="0">
                          <a:ln w="1905"/>
                          <a:solidFill>
                            <a:srgbClr val="0000FF"/>
                          </a:solidFill>
                          <a:effectLst/>
                          <a:latin typeface="Verdana" pitchFamily="34" charset="0"/>
                          <a:cs typeface="Times New Roman" pitchFamily="18" charset="0"/>
                        </a:rPr>
                        <a:t>Highly vulnerable</a:t>
                      </a:r>
                      <a:endParaRPr kumimoji="0" lang="en-US" sz="2000" b="1" i="0" u="none" strike="noStrike" cap="none" spc="0" normalizeH="0" baseline="0" smtClean="0">
                        <a:ln w="1905"/>
                        <a:solidFill>
                          <a:srgbClr val="0000FF"/>
                        </a:solidFill>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dirty="0" err="1" smtClean="0">
                          <a:ln w="1905"/>
                          <a:solidFill>
                            <a:srgbClr val="0000FF"/>
                          </a:solidFill>
                          <a:effectLst/>
                          <a:latin typeface="Verdana" pitchFamily="34" charset="0"/>
                          <a:cs typeface="Times New Roman" pitchFamily="18" charset="0"/>
                        </a:rPr>
                        <a:t>Pudukkotai</a:t>
                      </a:r>
                      <a:r>
                        <a:rPr kumimoji="0" lang="en-US" sz="2000" b="1" i="0" u="none" strike="noStrike" cap="none" spc="0" normalizeH="0" baseline="0" dirty="0" smtClean="0">
                          <a:ln w="1905"/>
                          <a:solidFill>
                            <a:srgbClr val="0000FF"/>
                          </a:solidFill>
                          <a:effectLst/>
                          <a:latin typeface="Verdana" pitchFamily="34" charset="0"/>
                          <a:cs typeface="Times New Roman" pitchFamily="18" charset="0"/>
                        </a:rPr>
                        <a:t>, </a:t>
                      </a:r>
                      <a:r>
                        <a:rPr kumimoji="0" lang="en-US" sz="2000" b="1" i="0" u="none" strike="noStrike" cap="none" spc="0" normalizeH="0" baseline="0" dirty="0" err="1" smtClean="0">
                          <a:ln w="1905"/>
                          <a:solidFill>
                            <a:srgbClr val="0000FF"/>
                          </a:solidFill>
                          <a:effectLst/>
                          <a:latin typeface="Verdana" pitchFamily="34" charset="0"/>
                          <a:cs typeface="Times New Roman" pitchFamily="18" charset="0"/>
                        </a:rPr>
                        <a:t>Thoothukudi</a:t>
                      </a:r>
                      <a:endParaRPr kumimoji="0" lang="en-US" sz="2000" b="1" i="0" u="none" strike="noStrike" cap="none" spc="0" normalizeH="0" baseline="0" dirty="0" smtClean="0">
                        <a:ln w="1905"/>
                        <a:solidFill>
                          <a:srgbClr val="0000FF"/>
                        </a:solidFill>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604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smtClean="0">
                          <a:ln w="1905"/>
                          <a:solidFill>
                            <a:srgbClr val="0000FF"/>
                          </a:solidFill>
                          <a:effectLst/>
                          <a:latin typeface="Verdana" pitchFamily="34" charset="0"/>
                          <a:cs typeface="Times New Roman" pitchFamily="18" charset="0"/>
                        </a:rPr>
                        <a:t>5</a:t>
                      </a:r>
                      <a:endParaRPr kumimoji="0" lang="en-US" sz="2000" b="1" i="0" u="none" strike="noStrike" cap="none" spc="0" normalizeH="0" baseline="0" smtClean="0">
                        <a:ln w="1905"/>
                        <a:solidFill>
                          <a:srgbClr val="0000FF"/>
                        </a:solidFill>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smtClean="0">
                          <a:ln w="1905"/>
                          <a:solidFill>
                            <a:srgbClr val="0000FF"/>
                          </a:solidFill>
                          <a:effectLst/>
                          <a:latin typeface="Verdana" pitchFamily="34" charset="0"/>
                          <a:cs typeface="Times New Roman" pitchFamily="18" charset="0"/>
                        </a:rPr>
                        <a:t>Very high vulnerable</a:t>
                      </a:r>
                      <a:endParaRPr kumimoji="0" lang="en-US" sz="2000" b="1" i="0" u="none" strike="noStrike" cap="none" spc="0" normalizeH="0" baseline="0" smtClean="0">
                        <a:ln w="1905"/>
                        <a:solidFill>
                          <a:srgbClr val="0000FF"/>
                        </a:solidFill>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dirty="0" err="1" smtClean="0">
                          <a:ln w="1905"/>
                          <a:solidFill>
                            <a:srgbClr val="0000FF"/>
                          </a:solidFill>
                          <a:effectLst/>
                          <a:latin typeface="Verdana" pitchFamily="34" charset="0"/>
                          <a:cs typeface="Times New Roman" pitchFamily="18" charset="0"/>
                        </a:rPr>
                        <a:t>Ramnad</a:t>
                      </a:r>
                      <a:r>
                        <a:rPr kumimoji="0" lang="en-US" sz="2000" b="1" i="0" u="none" strike="noStrike" cap="none" spc="0" normalizeH="0" baseline="0" dirty="0" smtClean="0">
                          <a:ln w="1905"/>
                          <a:solidFill>
                            <a:srgbClr val="0000FF"/>
                          </a:solidFill>
                          <a:effectLst/>
                          <a:latin typeface="Verdana" pitchFamily="34" charset="0"/>
                          <a:cs typeface="Times New Roman" pitchFamily="18" charset="0"/>
                        </a:rPr>
                        <a:t>, </a:t>
                      </a:r>
                      <a:r>
                        <a:rPr kumimoji="0" lang="en-US" sz="2000" b="1" i="0" u="none" strike="noStrike" cap="none" spc="0" normalizeH="0" baseline="0" dirty="0" err="1" smtClean="0">
                          <a:ln w="1905"/>
                          <a:solidFill>
                            <a:srgbClr val="0000FF"/>
                          </a:solidFill>
                          <a:effectLst/>
                          <a:latin typeface="Verdana" pitchFamily="34" charset="0"/>
                          <a:cs typeface="Times New Roman" pitchFamily="18" charset="0"/>
                        </a:rPr>
                        <a:t>Nagapattinam</a:t>
                      </a:r>
                      <a:endParaRPr kumimoji="0" lang="en-US" sz="2000" b="1" i="0" u="none" strike="noStrike" cap="none" spc="0" normalizeH="0" baseline="0" dirty="0" smtClean="0">
                        <a:ln w="1905"/>
                        <a:solidFill>
                          <a:srgbClr val="0000FF"/>
                        </a:solidFill>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357290" y="1928802"/>
            <a:ext cx="6000792" cy="523220"/>
          </a:xfrm>
          <a:prstGeom prst="rect">
            <a:avLst/>
          </a:prstGeom>
          <a:noFill/>
        </p:spPr>
        <p:txBody>
          <a:bodyPr wrap="square" rtlCol="0">
            <a:spAutoFit/>
          </a:bodyPr>
          <a:lstStyle/>
          <a:p>
            <a:r>
              <a:rPr lang="en-US" sz="2800" b="1" dirty="0" smtClean="0">
                <a:solidFill>
                  <a:srgbClr val="0000FF"/>
                </a:solidFill>
                <a:hlinkClick r:id="rId2" action="ppaction://hlinkfile"/>
              </a:rPr>
              <a:t>Vulnerability Index - Methodology</a:t>
            </a:r>
            <a:endParaRPr lang="en-US" sz="2800" b="1" dirty="0">
              <a:solidFill>
                <a:srgbClr val="0000FF"/>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0" y="198437"/>
            <a:ext cx="9144000" cy="639763"/>
          </a:xfrm>
        </p:spPr>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pPr>
              <a:defRPr/>
            </a:pPr>
            <a:r>
              <a:rPr lang="en-US" sz="2800" b="1" dirty="0" smtClean="0">
                <a:ln w="11430"/>
                <a:solidFill>
                  <a:srgbClr val="FF0000"/>
                </a:solidFill>
                <a:latin typeface="Verdana" pitchFamily="34" charset="0"/>
              </a:rPr>
              <a:t>Software  for VI</a:t>
            </a:r>
            <a:endParaRPr lang="en-IN" sz="2800" b="1" dirty="0" smtClean="0">
              <a:ln w="11430"/>
              <a:solidFill>
                <a:srgbClr val="FF0000"/>
              </a:solidFill>
              <a:latin typeface="Verdana" pitchFamily="34" charset="0"/>
            </a:endParaRPr>
          </a:p>
        </p:txBody>
      </p:sp>
      <p:pic>
        <p:nvPicPr>
          <p:cNvPr id="23555" name="Picture 2" descr="vin12screen.jpg"/>
          <p:cNvPicPr>
            <a:picLocks noChangeAspect="1"/>
          </p:cNvPicPr>
          <p:nvPr/>
        </p:nvPicPr>
        <p:blipFill>
          <a:blip r:embed="rId2" cstate="print"/>
          <a:srcRect/>
          <a:stretch>
            <a:fillRect/>
          </a:stretch>
        </p:blipFill>
        <p:spPr bwMode="auto">
          <a:xfrm>
            <a:off x="94728" y="890834"/>
            <a:ext cx="8973199" cy="5716270"/>
          </a:xfrm>
          <a:prstGeom prst="rect">
            <a:avLst/>
          </a:prstGeom>
          <a:noFill/>
          <a:ln>
            <a:noFill/>
          </a:ln>
          <a:effectLst>
            <a:softEdge rad="127000"/>
          </a:effectLst>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z="3600" b="1" smtClean="0"/>
              <a:t>Sample Output - 1</a:t>
            </a:r>
            <a:endParaRPr lang="en-IN" sz="3600" b="1" smtClean="0"/>
          </a:p>
        </p:txBody>
      </p:sp>
      <p:pic>
        <p:nvPicPr>
          <p:cNvPr id="37891" name="Content Placeholder 3" descr="vin1.jpg"/>
          <p:cNvPicPr>
            <a:picLocks noGrp="1" noChangeAspect="1"/>
          </p:cNvPicPr>
          <p:nvPr>
            <p:ph idx="1"/>
          </p:nvPr>
        </p:nvPicPr>
        <p:blipFill>
          <a:blip r:embed="rId2" cstate="print"/>
          <a:srcRect/>
          <a:stretch>
            <a:fillRect/>
          </a:stretch>
        </p:blipFill>
        <p:spPr bwMode="auto">
          <a:xfrm>
            <a:off x="285720" y="1285860"/>
            <a:ext cx="8643998" cy="4511691"/>
          </a:xfrm>
          <a:noFill/>
          <a:ln>
            <a:miter lim="800000"/>
            <a:headEnd/>
            <a:tailEnd/>
          </a:ln>
        </p:spPr>
      </p:pic>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bwMode="auto">
          <a:xfrm>
            <a:off x="457200" y="142852"/>
            <a:ext cx="8229600" cy="785818"/>
          </a:xfrm>
          <a:noFill/>
          <a:ln>
            <a:miter lim="800000"/>
            <a:headEnd/>
            <a:tailEnd/>
          </a:ln>
        </p:spPr>
        <p:txBody>
          <a:bodyPr vert="horz" wrap="square" lIns="91440" tIns="45720" rIns="91440" bIns="45720" numCol="1" anchor="t" anchorCtr="0" compatLnSpc="1">
            <a:prstTxWarp prst="textNoShape">
              <a:avLst/>
            </a:prstTxWarp>
          </a:bodyPr>
          <a:lstStyle/>
          <a:p>
            <a:r>
              <a:rPr lang="en-US" sz="3600" b="1" dirty="0" smtClean="0"/>
              <a:t>Sample Output-2</a:t>
            </a:r>
            <a:endParaRPr lang="en-IN" sz="3600" b="1" dirty="0" smtClean="0"/>
          </a:p>
        </p:txBody>
      </p:sp>
      <p:pic>
        <p:nvPicPr>
          <p:cNvPr id="38915" name="Content Placeholder 3" descr="vin2.jpg"/>
          <p:cNvPicPr>
            <a:picLocks noGrp="1" noChangeAspect="1"/>
          </p:cNvPicPr>
          <p:nvPr>
            <p:ph idx="1"/>
          </p:nvPr>
        </p:nvPicPr>
        <p:blipFill>
          <a:blip r:embed="rId2" cstate="print"/>
          <a:srcRect/>
          <a:stretch>
            <a:fillRect/>
          </a:stretch>
        </p:blipFill>
        <p:spPr bwMode="auto">
          <a:xfrm>
            <a:off x="228600" y="1066800"/>
            <a:ext cx="8686800" cy="5181600"/>
          </a:xfrm>
          <a:noFill/>
          <a:ln>
            <a:miter lim="800000"/>
            <a:headEnd/>
            <a:tailEnd/>
          </a:ln>
        </p:spPr>
      </p:pic>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1">
            <a:hlinkClick r:id="rId3" action="ppaction://hlinkfile"/>
          </p:cNvPr>
          <p:cNvSpPr>
            <a:spLocks noChangeArrowheads="1"/>
          </p:cNvSpPr>
          <p:nvPr/>
        </p:nvSpPr>
        <p:spPr bwMode="auto">
          <a:xfrm>
            <a:off x="152400" y="1981200"/>
            <a:ext cx="8991600" cy="523875"/>
          </a:xfrm>
          <a:prstGeom prst="rect">
            <a:avLst/>
          </a:prstGeom>
          <a:noFill/>
          <a:ln w="9525">
            <a:noFill/>
            <a:miter lim="800000"/>
            <a:headEnd/>
            <a:tailEnd/>
          </a:ln>
        </p:spPr>
        <p:txBody>
          <a:bodyPr anchor="ctr">
            <a:spAutoFit/>
          </a:bodyPr>
          <a:lstStyle/>
          <a:p>
            <a:pPr algn="ctr" eaLnBrk="0" hangingPunct="0"/>
            <a:r>
              <a:rPr lang="en-US" sz="2800" b="1" dirty="0">
                <a:solidFill>
                  <a:srgbClr val="FF0000"/>
                </a:solidFill>
                <a:latin typeface="Century" pitchFamily="18" charset="0"/>
                <a:cs typeface="Times New Roman" pitchFamily="18" charset="0"/>
                <a:hlinkClick r:id="rId4" action="ppaction://hlinkfile"/>
              </a:rPr>
              <a:t>A Tutorial on Vulnerability Index Software Package</a:t>
            </a:r>
            <a:endParaRPr lang="en-US" sz="2800" dirty="0">
              <a:solidFill>
                <a:srgbClr val="FF0000"/>
              </a:solidFill>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lum/>
          </a:blip>
          <a:srcRect/>
          <a:stretch>
            <a:fillRect l="-28000" r="-28000"/>
          </a:stretch>
        </a:blipFill>
        <a:effectLst/>
      </p:bgPr>
    </p:bg>
    <p:spTree>
      <p:nvGrpSpPr>
        <p:cNvPr id="1" name=""/>
        <p:cNvGrpSpPr/>
        <p:nvPr/>
      </p:nvGrpSpPr>
      <p:grpSpPr>
        <a:xfrm>
          <a:off x="0" y="0"/>
          <a:ext cx="0" cy="0"/>
          <a:chOff x="0" y="0"/>
          <a:chExt cx="0" cy="0"/>
        </a:xfrm>
      </p:grpSpPr>
      <p:sp>
        <p:nvSpPr>
          <p:cNvPr id="3074" name="Title 1"/>
          <p:cNvSpPr>
            <a:spLocks noGrp="1"/>
          </p:cNvSpPr>
          <p:nvPr>
            <p:ph type="ctrTitle"/>
          </p:nvPr>
        </p:nvSpPr>
        <p:spPr>
          <a:xfrm>
            <a:off x="142875" y="785813"/>
            <a:ext cx="8715375" cy="1857375"/>
          </a:xfrm>
        </p:spPr>
        <p:txBody>
          <a:bodyPr/>
          <a:lstStyle/>
          <a:p>
            <a:pPr eaLnBrk="1" hangingPunct="1"/>
            <a:r>
              <a:rPr lang="en-US" sz="3400" b="1" dirty="0" smtClean="0">
                <a:solidFill>
                  <a:srgbClr val="FFFF00"/>
                </a:solidFill>
              </a:rPr>
              <a:t>Quantifying the Impact of climate change on Rice production in </a:t>
            </a:r>
            <a:r>
              <a:rPr lang="en-US" sz="3400" b="1" dirty="0" err="1" smtClean="0">
                <a:solidFill>
                  <a:srgbClr val="FFFF00"/>
                </a:solidFill>
              </a:rPr>
              <a:t>Tamilnadu</a:t>
            </a:r>
            <a:r>
              <a:rPr lang="en-US" sz="3400" b="1" dirty="0" smtClean="0">
                <a:solidFill>
                  <a:srgbClr val="FFFF00"/>
                </a:solidFill>
              </a:rPr>
              <a:t/>
            </a:r>
            <a:br>
              <a:rPr lang="en-US" sz="3400" b="1" dirty="0" smtClean="0">
                <a:solidFill>
                  <a:srgbClr val="FFFF00"/>
                </a:solidFill>
              </a:rPr>
            </a:br>
            <a:endParaRPr lang="en-IN" sz="3400" dirty="0" smtClean="0">
              <a:solidFill>
                <a:srgbClr val="FFFF00"/>
              </a:solidFill>
            </a:endParaRPr>
          </a:p>
        </p:txBody>
      </p:sp>
      <p:sp>
        <p:nvSpPr>
          <p:cNvPr id="6" name="Subtitle 2"/>
          <p:cNvSpPr txBox="1">
            <a:spLocks/>
          </p:cNvSpPr>
          <p:nvPr/>
        </p:nvSpPr>
        <p:spPr bwMode="auto">
          <a:xfrm>
            <a:off x="785786" y="3429000"/>
            <a:ext cx="7929589" cy="2928938"/>
          </a:xfrm>
          <a:prstGeom prst="rect">
            <a:avLst/>
          </a:prstGeom>
          <a:noFill/>
          <a:ln w="9525">
            <a:noFill/>
            <a:miter lim="800000"/>
            <a:headEnd/>
            <a:tailEnd/>
          </a:ln>
        </p:spPr>
        <p:txBody>
          <a:bodyPr/>
          <a:lstStyle/>
          <a:p>
            <a:pPr>
              <a:spcBef>
                <a:spcPct val="20000"/>
              </a:spcBef>
              <a:buFont typeface="Arial" pitchFamily="34" charset="0"/>
              <a:buNone/>
              <a:defRPr/>
            </a:pPr>
            <a:r>
              <a:rPr lang="en-US" sz="3200" b="1" dirty="0">
                <a:solidFill>
                  <a:srgbClr val="FFFF00"/>
                </a:solidFill>
                <a:latin typeface="+mn-lt"/>
                <a:cs typeface="+mn-cs"/>
              </a:rPr>
              <a:t>S.SENTHILNATHAN</a:t>
            </a:r>
          </a:p>
          <a:p>
            <a:pPr>
              <a:spcBef>
                <a:spcPct val="20000"/>
              </a:spcBef>
              <a:buFont typeface="Arial" pitchFamily="34" charset="0"/>
              <a:buNone/>
              <a:defRPr/>
            </a:pPr>
            <a:r>
              <a:rPr lang="en-US" sz="3200" b="1" dirty="0">
                <a:solidFill>
                  <a:srgbClr val="FFFF00"/>
                </a:solidFill>
                <a:latin typeface="+mn-lt"/>
                <a:cs typeface="+mn-cs"/>
              </a:rPr>
              <a:t>H.ANNAMALAI</a:t>
            </a:r>
          </a:p>
          <a:p>
            <a:pPr>
              <a:spcBef>
                <a:spcPct val="20000"/>
              </a:spcBef>
              <a:buFont typeface="Arial" pitchFamily="34" charset="0"/>
              <a:buNone/>
              <a:defRPr/>
            </a:pPr>
            <a:r>
              <a:rPr lang="en-US" sz="3200" b="1" dirty="0">
                <a:solidFill>
                  <a:srgbClr val="FFFF00"/>
                </a:solidFill>
                <a:latin typeface="+mn-lt"/>
                <a:cs typeface="+mn-cs"/>
              </a:rPr>
              <a:t>V.PRASANNA</a:t>
            </a:r>
          </a:p>
          <a:p>
            <a:pPr>
              <a:spcBef>
                <a:spcPct val="20000"/>
              </a:spcBef>
              <a:buFont typeface="Arial" pitchFamily="34" charset="0"/>
              <a:buNone/>
              <a:defRPr/>
            </a:pPr>
            <a:r>
              <a:rPr lang="en-US" sz="3200" b="1" dirty="0">
                <a:solidFill>
                  <a:srgbClr val="FFFF00"/>
                </a:solidFill>
                <a:latin typeface="+mn-lt"/>
                <a:cs typeface="+mn-cs"/>
              </a:rPr>
              <a:t>JAN HAFNER</a:t>
            </a:r>
          </a:p>
          <a:p>
            <a:pPr>
              <a:spcBef>
                <a:spcPct val="20000"/>
              </a:spcBef>
              <a:defRPr/>
            </a:pPr>
            <a:r>
              <a:rPr lang="en-US" sz="2000" b="1" dirty="0" smtClean="0">
                <a:solidFill>
                  <a:srgbClr val="FFFF00"/>
                </a:solidFill>
              </a:rPr>
              <a:t>Tamil Nadu Agricultural University, India &amp; IPRC</a:t>
            </a:r>
            <a:r>
              <a:rPr lang="en-US" sz="2000" b="1" dirty="0">
                <a:solidFill>
                  <a:srgbClr val="FFFF00"/>
                </a:solidFill>
              </a:rPr>
              <a:t>, </a:t>
            </a:r>
            <a:r>
              <a:rPr lang="en-US" sz="2000" b="1" dirty="0" smtClean="0">
                <a:solidFill>
                  <a:srgbClr val="FFFF00"/>
                </a:solidFill>
              </a:rPr>
              <a:t>Hawaii, USA</a:t>
            </a:r>
            <a:endParaRPr lang="en-US" sz="2000" b="1" dirty="0">
              <a:solidFill>
                <a:srgbClr val="FFFF00"/>
              </a:solidFill>
            </a:endParaRPr>
          </a:p>
          <a:p>
            <a:pPr>
              <a:spcBef>
                <a:spcPct val="20000"/>
              </a:spcBef>
              <a:buFont typeface="Arial" pitchFamily="34" charset="0"/>
              <a:buNone/>
              <a:defRPr/>
            </a:pPr>
            <a:endParaRPr lang="en-IN" sz="2800" b="1" dirty="0">
              <a:solidFill>
                <a:srgbClr val="FFFF00"/>
              </a:solidFill>
              <a:latin typeface="+mn-lt"/>
              <a:cs typeface="+mn-cs"/>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ctrTitle"/>
          </p:nvPr>
        </p:nvSpPr>
        <p:spPr>
          <a:xfrm>
            <a:off x="0" y="71438"/>
            <a:ext cx="8929688" cy="642937"/>
          </a:xfrm>
        </p:spPr>
        <p:txBody>
          <a:bodyPr/>
          <a:lstStyle/>
          <a:p>
            <a:pPr eaLnBrk="1" hangingPunct="1"/>
            <a:r>
              <a:rPr lang="en-US" sz="2800" b="1" dirty="0" smtClean="0">
                <a:solidFill>
                  <a:srgbClr val="0000FF"/>
                </a:solidFill>
              </a:rPr>
              <a:t>IPRC Regional climate model output into Applications</a:t>
            </a:r>
            <a:endParaRPr lang="en-IN" sz="2800" b="1" dirty="0" smtClean="0">
              <a:solidFill>
                <a:srgbClr val="0000FF"/>
              </a:solidFill>
            </a:endParaRPr>
          </a:p>
        </p:txBody>
      </p:sp>
      <p:sp>
        <p:nvSpPr>
          <p:cNvPr id="22531" name="Subtitle 2"/>
          <p:cNvSpPr>
            <a:spLocks noGrp="1"/>
          </p:cNvSpPr>
          <p:nvPr>
            <p:ph type="subTitle" idx="1"/>
          </p:nvPr>
        </p:nvSpPr>
        <p:spPr>
          <a:xfrm>
            <a:off x="71438" y="714375"/>
            <a:ext cx="8929687" cy="5929313"/>
          </a:xfrm>
        </p:spPr>
        <p:txBody>
          <a:bodyPr/>
          <a:lstStyle/>
          <a:p>
            <a:pPr algn="just" eaLnBrk="1" hangingPunct="1">
              <a:defRPr/>
            </a:pPr>
            <a:r>
              <a:rPr lang="en-US" sz="2600" dirty="0" smtClean="0">
                <a:solidFill>
                  <a:schemeClr val="tx1"/>
                </a:solidFill>
              </a:rPr>
              <a:t>To study the possible  Impact on Rice production</a:t>
            </a:r>
          </a:p>
          <a:p>
            <a:pPr algn="just" eaLnBrk="1" hangingPunct="1">
              <a:defRPr/>
            </a:pPr>
            <a:endParaRPr lang="en-US" sz="2600" dirty="0" smtClean="0">
              <a:solidFill>
                <a:schemeClr val="tx1"/>
              </a:solidFill>
            </a:endParaRPr>
          </a:p>
          <a:p>
            <a:pPr marL="514350" indent="-514350" algn="just" eaLnBrk="1" fontAlgn="auto" hangingPunct="1">
              <a:spcAft>
                <a:spcPts val="0"/>
              </a:spcAft>
              <a:defRPr/>
            </a:pPr>
            <a:r>
              <a:rPr lang="en-US" sz="2600" dirty="0" smtClean="0">
                <a:solidFill>
                  <a:schemeClr val="tx1"/>
                </a:solidFill>
              </a:rPr>
              <a:t>For current climate</a:t>
            </a:r>
          </a:p>
          <a:p>
            <a:pPr algn="just" eaLnBrk="1" hangingPunct="1">
              <a:defRPr/>
            </a:pPr>
            <a:r>
              <a:rPr lang="en-US" sz="2600" dirty="0" smtClean="0">
                <a:solidFill>
                  <a:schemeClr val="tx1"/>
                </a:solidFill>
              </a:rPr>
              <a:t>	a. with IMD observational data (1989-2008)</a:t>
            </a:r>
          </a:p>
          <a:p>
            <a:pPr algn="just" eaLnBrk="1" hangingPunct="1">
              <a:defRPr/>
            </a:pPr>
            <a:r>
              <a:rPr lang="en-US" sz="2600" dirty="0" smtClean="0">
                <a:solidFill>
                  <a:schemeClr val="tx1"/>
                </a:solidFill>
              </a:rPr>
              <a:t>	b. with ERA-Interim reanalysis data (1989-2008)</a:t>
            </a:r>
          </a:p>
          <a:p>
            <a:pPr algn="just" eaLnBrk="1" hangingPunct="1">
              <a:defRPr/>
            </a:pPr>
            <a:r>
              <a:rPr lang="en-US" sz="2600" dirty="0" smtClean="0">
                <a:solidFill>
                  <a:schemeClr val="tx1"/>
                </a:solidFill>
              </a:rPr>
              <a:t>	c. with </a:t>
            </a:r>
            <a:r>
              <a:rPr lang="en-US" sz="2600" dirty="0" err="1" smtClean="0">
                <a:solidFill>
                  <a:schemeClr val="tx1"/>
                </a:solidFill>
              </a:rPr>
              <a:t>IPRC_RegCM</a:t>
            </a:r>
            <a:r>
              <a:rPr lang="en-US" sz="2600" dirty="0" smtClean="0">
                <a:solidFill>
                  <a:schemeClr val="tx1"/>
                </a:solidFill>
              </a:rPr>
              <a:t> forced by ERA-Interim (1989-2008)</a:t>
            </a:r>
          </a:p>
          <a:p>
            <a:pPr algn="just" eaLnBrk="1" hangingPunct="1">
              <a:defRPr/>
            </a:pPr>
            <a:r>
              <a:rPr lang="en-US" sz="2600" dirty="0" smtClean="0">
                <a:solidFill>
                  <a:schemeClr val="tx1"/>
                </a:solidFill>
              </a:rPr>
              <a:t>	d. with </a:t>
            </a:r>
            <a:r>
              <a:rPr lang="en-US" sz="2600" dirty="0" err="1" smtClean="0">
                <a:solidFill>
                  <a:schemeClr val="tx1"/>
                </a:solidFill>
              </a:rPr>
              <a:t>IPRC_RegCM</a:t>
            </a:r>
            <a:r>
              <a:rPr lang="en-US" sz="2600" dirty="0" smtClean="0">
                <a:solidFill>
                  <a:schemeClr val="tx1"/>
                </a:solidFill>
              </a:rPr>
              <a:t> forced by GFDL (1981-2000)</a:t>
            </a:r>
          </a:p>
          <a:p>
            <a:pPr algn="just" eaLnBrk="1" hangingPunct="1">
              <a:defRPr/>
            </a:pPr>
            <a:endParaRPr lang="en-US" sz="2600" dirty="0" smtClean="0">
              <a:solidFill>
                <a:schemeClr val="tx1"/>
              </a:solidFill>
            </a:endParaRPr>
          </a:p>
          <a:p>
            <a:pPr algn="just" eaLnBrk="1" hangingPunct="1">
              <a:defRPr/>
            </a:pPr>
            <a:r>
              <a:rPr lang="en-US" sz="2600" dirty="0" smtClean="0">
                <a:solidFill>
                  <a:schemeClr val="tx1"/>
                </a:solidFill>
              </a:rPr>
              <a:t>For future climate scenarios</a:t>
            </a:r>
          </a:p>
          <a:p>
            <a:pPr algn="just" eaLnBrk="1" hangingPunct="1">
              <a:defRPr/>
            </a:pPr>
            <a:r>
              <a:rPr lang="en-US" sz="2600" dirty="0" smtClean="0">
                <a:solidFill>
                  <a:schemeClr val="tx1"/>
                </a:solidFill>
              </a:rPr>
              <a:t>	a. with </a:t>
            </a:r>
            <a:r>
              <a:rPr lang="en-US" sz="2600" dirty="0" err="1" smtClean="0">
                <a:solidFill>
                  <a:schemeClr val="tx1"/>
                </a:solidFill>
              </a:rPr>
              <a:t>IPRC_RegCM</a:t>
            </a:r>
            <a:r>
              <a:rPr lang="en-US" sz="2600" dirty="0" smtClean="0">
                <a:solidFill>
                  <a:schemeClr val="tx1"/>
                </a:solidFill>
              </a:rPr>
              <a:t> forced by GFDL (2021-2050)</a:t>
            </a:r>
          </a:p>
          <a:p>
            <a:pPr algn="just" eaLnBrk="1" hangingPunct="1">
              <a:defRPr/>
            </a:pPr>
            <a:r>
              <a:rPr lang="en-US" sz="2600" dirty="0" smtClean="0">
                <a:solidFill>
                  <a:schemeClr val="tx1"/>
                </a:solidFill>
              </a:rPr>
              <a:t>	b. with </a:t>
            </a:r>
            <a:r>
              <a:rPr lang="en-US" sz="2600" dirty="0" err="1" smtClean="0">
                <a:solidFill>
                  <a:schemeClr val="tx1"/>
                </a:solidFill>
              </a:rPr>
              <a:t>IPRC_RegCM</a:t>
            </a:r>
            <a:r>
              <a:rPr lang="en-US" sz="2600" dirty="0" smtClean="0">
                <a:solidFill>
                  <a:schemeClr val="tx1"/>
                </a:solidFill>
              </a:rPr>
              <a:t> forced by GFDL (2081-2100)</a:t>
            </a:r>
          </a:p>
          <a:p>
            <a:pPr algn="just" eaLnBrk="1" hangingPunct="1">
              <a:defRPr/>
            </a:pPr>
            <a:r>
              <a:rPr lang="en-US" sz="2600" dirty="0" smtClean="0">
                <a:solidFill>
                  <a:schemeClr val="tx1"/>
                </a:solidFill>
              </a:rPr>
              <a:t>	</a:t>
            </a:r>
          </a:p>
          <a:p>
            <a:pPr algn="just" eaLnBrk="1" hangingPunct="1">
              <a:defRPr/>
            </a:pPr>
            <a:endParaRPr lang="en-US" sz="2600" dirty="0" smtClean="0">
              <a:solidFill>
                <a:schemeClr val="tx1"/>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35" name="Title 1"/>
          <p:cNvSpPr>
            <a:spLocks noGrp="1"/>
          </p:cNvSpPr>
          <p:nvPr>
            <p:ph type="ctrTitle"/>
          </p:nvPr>
        </p:nvSpPr>
        <p:spPr>
          <a:xfrm>
            <a:off x="285750" y="0"/>
            <a:ext cx="8429625" cy="642938"/>
          </a:xfrm>
        </p:spPr>
        <p:txBody>
          <a:bodyPr/>
          <a:lstStyle/>
          <a:p>
            <a:r>
              <a:rPr lang="en-US" sz="3200" b="1" dirty="0" smtClean="0">
                <a:solidFill>
                  <a:srgbClr val="0000FF"/>
                </a:solidFill>
              </a:rPr>
              <a:t>Agro-climatic Zones of  </a:t>
            </a:r>
            <a:r>
              <a:rPr lang="en-US" sz="3200" b="1" dirty="0" err="1" smtClean="0">
                <a:solidFill>
                  <a:srgbClr val="0000FF"/>
                </a:solidFill>
              </a:rPr>
              <a:t>Tamilnadu</a:t>
            </a:r>
            <a:endParaRPr lang="en-IN" sz="3200" b="1" dirty="0" smtClean="0">
              <a:solidFill>
                <a:srgbClr val="0000FF"/>
              </a:solidFill>
            </a:endParaRPr>
          </a:p>
        </p:txBody>
      </p:sp>
      <p:pic>
        <p:nvPicPr>
          <p:cNvPr id="5137" name="Picture 25" descr="clip_image002"/>
          <p:cNvPicPr>
            <a:picLocks noChangeAspect="1" noChangeArrowheads="1"/>
          </p:cNvPicPr>
          <p:nvPr/>
        </p:nvPicPr>
        <p:blipFill>
          <a:blip r:embed="rId2" cstate="print"/>
          <a:srcRect/>
          <a:stretch>
            <a:fillRect/>
          </a:stretch>
        </p:blipFill>
        <p:spPr bwMode="auto">
          <a:xfrm>
            <a:off x="1571635" y="714356"/>
            <a:ext cx="5715009" cy="592935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Content Placeholder 2"/>
          <p:cNvSpPr>
            <a:spLocks noGrp="1"/>
          </p:cNvSpPr>
          <p:nvPr>
            <p:ph idx="1"/>
          </p:nvPr>
        </p:nvSpPr>
        <p:spPr>
          <a:xfrm>
            <a:off x="285750" y="1066800"/>
            <a:ext cx="8553450" cy="5648325"/>
          </a:xfrm>
        </p:spPr>
        <p:txBody>
          <a:bodyPr/>
          <a:lstStyle/>
          <a:p>
            <a:pPr algn="just" eaLnBrk="1" hangingPunct="1">
              <a:lnSpc>
                <a:spcPct val="90000"/>
              </a:lnSpc>
              <a:defRPr/>
            </a:pPr>
            <a:r>
              <a:rPr lang="en-US" sz="2400" dirty="0" smtClean="0">
                <a:cs typeface="Times New Roman" charset="0"/>
              </a:rPr>
              <a:t>To assess the climate change induced impact on agriculture, many author used this approach.  </a:t>
            </a:r>
          </a:p>
          <a:p>
            <a:pPr algn="just" eaLnBrk="1" hangingPunct="1">
              <a:lnSpc>
                <a:spcPct val="90000"/>
              </a:lnSpc>
              <a:defRPr/>
            </a:pPr>
            <a:r>
              <a:rPr lang="en-US" sz="2400" dirty="0" smtClean="0">
                <a:cs typeface="Times New Roman" charset="0"/>
              </a:rPr>
              <a:t>Climate change impacts are measured as changes in net revenue or land value (Dinar et al,  1998, </a:t>
            </a:r>
            <a:r>
              <a:rPr lang="en-US" sz="2400" dirty="0" err="1" smtClean="0">
                <a:cs typeface="Times New Roman" charset="0"/>
              </a:rPr>
              <a:t>Mendelsohn</a:t>
            </a:r>
            <a:r>
              <a:rPr lang="en-US" sz="2400" dirty="0" smtClean="0">
                <a:cs typeface="Times New Roman" charset="0"/>
              </a:rPr>
              <a:t> et al., 2001 and </a:t>
            </a:r>
            <a:r>
              <a:rPr lang="en-US" sz="2400" dirty="0" err="1" smtClean="0">
                <a:cs typeface="Times New Roman" charset="0"/>
              </a:rPr>
              <a:t>Kavikumar</a:t>
            </a:r>
            <a:r>
              <a:rPr lang="en-US" sz="2400" dirty="0" smtClean="0">
                <a:cs typeface="Times New Roman" charset="0"/>
              </a:rPr>
              <a:t>, 2003)</a:t>
            </a:r>
          </a:p>
          <a:p>
            <a:pPr algn="just" eaLnBrk="1" hangingPunct="1">
              <a:lnSpc>
                <a:spcPct val="90000"/>
              </a:lnSpc>
              <a:defRPr/>
            </a:pPr>
            <a:r>
              <a:rPr lang="en-US" sz="2400" dirty="0" smtClean="0">
                <a:cs typeface="Times New Roman" charset="0"/>
              </a:rPr>
              <a:t>The </a:t>
            </a:r>
            <a:r>
              <a:rPr lang="en-US" sz="2400" dirty="0" err="1" smtClean="0">
                <a:cs typeface="Times New Roman" charset="0"/>
              </a:rPr>
              <a:t>Ricardian</a:t>
            </a:r>
            <a:r>
              <a:rPr lang="en-US" sz="2400" dirty="0" smtClean="0">
                <a:cs typeface="Times New Roman" charset="0"/>
              </a:rPr>
              <a:t> model is specified as follows</a:t>
            </a:r>
          </a:p>
          <a:p>
            <a:pPr algn="just" eaLnBrk="1" hangingPunct="1">
              <a:lnSpc>
                <a:spcPct val="90000"/>
              </a:lnSpc>
              <a:defRPr/>
            </a:pPr>
            <a:endParaRPr lang="en-US" sz="1050" dirty="0" smtClean="0">
              <a:cs typeface="Times New Roman" charset="0"/>
            </a:endParaRPr>
          </a:p>
          <a:p>
            <a:pPr lvl="2" algn="just" eaLnBrk="1" hangingPunct="1">
              <a:lnSpc>
                <a:spcPct val="90000"/>
              </a:lnSpc>
              <a:buFont typeface="Arial" pitchFamily="34" charset="0"/>
              <a:buNone/>
              <a:defRPr/>
            </a:pPr>
            <a:r>
              <a:rPr lang="en-US" sz="3600" dirty="0" smtClean="0">
                <a:cs typeface="Times New Roman" charset="0"/>
              </a:rPr>
              <a:t>R= f(P, T, K)</a:t>
            </a:r>
          </a:p>
          <a:p>
            <a:pPr lvl="2" algn="just" eaLnBrk="1" hangingPunct="1">
              <a:lnSpc>
                <a:spcPct val="90000"/>
              </a:lnSpc>
              <a:buFont typeface="Arial" pitchFamily="34" charset="0"/>
              <a:buNone/>
              <a:defRPr/>
            </a:pPr>
            <a:endParaRPr lang="en-US" sz="1100" dirty="0" smtClean="0">
              <a:cs typeface="Times New Roman" charset="0"/>
            </a:endParaRPr>
          </a:p>
          <a:p>
            <a:pPr algn="just" eaLnBrk="1" hangingPunct="1">
              <a:defRPr/>
            </a:pPr>
            <a:r>
              <a:rPr lang="en-US" sz="2400" i="1" dirty="0" smtClean="0">
                <a:cs typeface="Times New Roman" charset="0"/>
              </a:rPr>
              <a:t>R</a:t>
            </a:r>
            <a:r>
              <a:rPr lang="en-US" sz="2400" dirty="0" smtClean="0">
                <a:cs typeface="Times New Roman" charset="0"/>
              </a:rPr>
              <a:t> is land value/net revenue per hectare</a:t>
            </a:r>
          </a:p>
          <a:p>
            <a:pPr algn="just" eaLnBrk="1" hangingPunct="1">
              <a:defRPr/>
            </a:pPr>
            <a:r>
              <a:rPr lang="en-US" sz="2400" i="1" dirty="0" smtClean="0">
                <a:cs typeface="Times New Roman" charset="0"/>
              </a:rPr>
              <a:t>T</a:t>
            </a:r>
            <a:r>
              <a:rPr lang="en-US" sz="2400" dirty="0" smtClean="0">
                <a:cs typeface="Times New Roman" charset="0"/>
              </a:rPr>
              <a:t> and </a:t>
            </a:r>
            <a:r>
              <a:rPr lang="en-US" sz="2400" i="1" dirty="0" smtClean="0">
                <a:cs typeface="Times New Roman" charset="0"/>
              </a:rPr>
              <a:t>P</a:t>
            </a:r>
            <a:r>
              <a:rPr lang="en-US" sz="2400" dirty="0" smtClean="0">
                <a:cs typeface="Times New Roman" charset="0"/>
              </a:rPr>
              <a:t> are temperature and precipitation</a:t>
            </a:r>
          </a:p>
          <a:p>
            <a:pPr algn="just" eaLnBrk="1" hangingPunct="1">
              <a:defRPr/>
            </a:pPr>
            <a:r>
              <a:rPr lang="en-US" sz="2400" i="1" dirty="0" smtClean="0">
                <a:cs typeface="Times New Roman" charset="0"/>
              </a:rPr>
              <a:t>K</a:t>
            </a:r>
            <a:r>
              <a:rPr lang="en-US" sz="2400" dirty="0" smtClean="0">
                <a:cs typeface="Times New Roman" charset="0"/>
              </a:rPr>
              <a:t> represents the control variables such as soil characteristics, literacy, population density etc</a:t>
            </a:r>
          </a:p>
          <a:p>
            <a:pPr algn="just" eaLnBrk="1" hangingPunct="1">
              <a:defRPr/>
            </a:pPr>
            <a:r>
              <a:rPr lang="en-US" sz="2400" dirty="0" smtClean="0">
                <a:cs typeface="Times New Roman" charset="0"/>
              </a:rPr>
              <a:t>Analysis is carried out using pooled cross-sectional, time-series data</a:t>
            </a:r>
          </a:p>
          <a:p>
            <a:pPr algn="just" eaLnBrk="1" hangingPunct="1">
              <a:lnSpc>
                <a:spcPct val="90000"/>
              </a:lnSpc>
              <a:defRPr/>
            </a:pPr>
            <a:endParaRPr lang="en-US" sz="2400" dirty="0" smtClean="0">
              <a:cs typeface="Times New Roman" charset="0"/>
            </a:endParaRPr>
          </a:p>
          <a:p>
            <a:pPr algn="just" eaLnBrk="1" hangingPunct="1">
              <a:lnSpc>
                <a:spcPct val="90000"/>
              </a:lnSpc>
              <a:spcBef>
                <a:spcPct val="40000"/>
              </a:spcBef>
              <a:defRPr/>
            </a:pPr>
            <a:endParaRPr lang="en-US" sz="2400" dirty="0" smtClean="0">
              <a:cs typeface="Times New Roman" charset="0"/>
            </a:endParaRPr>
          </a:p>
          <a:p>
            <a:pPr algn="just" eaLnBrk="1" hangingPunct="1">
              <a:lnSpc>
                <a:spcPct val="90000"/>
              </a:lnSpc>
              <a:spcBef>
                <a:spcPct val="40000"/>
              </a:spcBef>
              <a:defRPr/>
            </a:pPr>
            <a:endParaRPr lang="en-US" sz="2400" dirty="0" smtClean="0">
              <a:cs typeface="Times New Roman" charset="0"/>
            </a:endParaRPr>
          </a:p>
          <a:p>
            <a:pPr algn="just" eaLnBrk="1" hangingPunct="1">
              <a:lnSpc>
                <a:spcPct val="90000"/>
              </a:lnSpc>
              <a:spcBef>
                <a:spcPct val="40000"/>
              </a:spcBef>
              <a:defRPr/>
            </a:pPr>
            <a:endParaRPr lang="en-US" sz="2400" dirty="0" smtClean="0">
              <a:cs typeface="Times New Roman" charset="0"/>
            </a:endParaRPr>
          </a:p>
          <a:p>
            <a:pPr algn="just" eaLnBrk="1" hangingPunct="1">
              <a:lnSpc>
                <a:spcPct val="90000"/>
              </a:lnSpc>
              <a:spcBef>
                <a:spcPct val="40000"/>
              </a:spcBef>
              <a:defRPr/>
            </a:pPr>
            <a:endParaRPr lang="en-US" sz="2400" dirty="0" smtClean="0">
              <a:cs typeface="Times New Roman" charset="0"/>
            </a:endParaRPr>
          </a:p>
          <a:p>
            <a:pPr algn="just" eaLnBrk="1" hangingPunct="1">
              <a:lnSpc>
                <a:spcPct val="90000"/>
              </a:lnSpc>
              <a:spcBef>
                <a:spcPct val="40000"/>
              </a:spcBef>
              <a:defRPr/>
            </a:pPr>
            <a:endParaRPr lang="en-US" sz="2400" dirty="0" smtClean="0">
              <a:cs typeface="Times New Roman" charset="0"/>
            </a:endParaRPr>
          </a:p>
          <a:p>
            <a:pPr algn="just" eaLnBrk="1" hangingPunct="1">
              <a:lnSpc>
                <a:spcPct val="90000"/>
              </a:lnSpc>
              <a:spcBef>
                <a:spcPct val="40000"/>
              </a:spcBef>
              <a:defRPr/>
            </a:pPr>
            <a:endParaRPr lang="en-US" sz="2400" dirty="0" smtClean="0">
              <a:cs typeface="Times New Roman" charset="0"/>
            </a:endParaRPr>
          </a:p>
          <a:p>
            <a:pPr algn="just" eaLnBrk="1" hangingPunct="1">
              <a:lnSpc>
                <a:spcPct val="90000"/>
              </a:lnSpc>
              <a:spcBef>
                <a:spcPct val="40000"/>
              </a:spcBef>
              <a:defRPr/>
            </a:pPr>
            <a:endParaRPr lang="en-US" sz="2400" dirty="0" smtClean="0">
              <a:cs typeface="Times New Roman" charset="0"/>
            </a:endParaRPr>
          </a:p>
          <a:p>
            <a:pPr algn="just" eaLnBrk="1" hangingPunct="1">
              <a:lnSpc>
                <a:spcPct val="90000"/>
              </a:lnSpc>
              <a:spcBef>
                <a:spcPct val="40000"/>
              </a:spcBef>
              <a:defRPr/>
            </a:pPr>
            <a:endParaRPr lang="en-US" sz="2400" dirty="0" smtClean="0">
              <a:cs typeface="Times New Roman" charset="0"/>
            </a:endParaRPr>
          </a:p>
          <a:p>
            <a:pPr eaLnBrk="1" hangingPunct="1">
              <a:lnSpc>
                <a:spcPct val="90000"/>
              </a:lnSpc>
              <a:buFontTx/>
              <a:buNone/>
              <a:defRPr/>
            </a:pPr>
            <a:endParaRPr lang="en-US" sz="2400" dirty="0" smtClean="0">
              <a:cs typeface="Times New Roman" charset="0"/>
            </a:endParaRPr>
          </a:p>
          <a:p>
            <a:pPr eaLnBrk="1" hangingPunct="1">
              <a:lnSpc>
                <a:spcPct val="90000"/>
              </a:lnSpc>
              <a:buFontTx/>
              <a:buNone/>
              <a:defRPr/>
            </a:pPr>
            <a:r>
              <a:rPr lang="en-US" sz="2400" dirty="0" smtClean="0">
                <a:cs typeface="Times New Roman" charset="0"/>
              </a:rPr>
              <a:t>	</a:t>
            </a:r>
            <a:br>
              <a:rPr lang="en-US" sz="2400" dirty="0" smtClean="0">
                <a:cs typeface="Times New Roman" charset="0"/>
              </a:rPr>
            </a:br>
            <a:endParaRPr lang="en-US" sz="2400" dirty="0" smtClean="0">
              <a:cs typeface="Times New Roman" charset="0"/>
            </a:endParaRPr>
          </a:p>
          <a:p>
            <a:pPr eaLnBrk="1" hangingPunct="1">
              <a:defRPr/>
            </a:pPr>
            <a:endParaRPr lang="en-IN" sz="2400" dirty="0" smtClean="0"/>
          </a:p>
        </p:txBody>
      </p:sp>
      <p:sp>
        <p:nvSpPr>
          <p:cNvPr id="5" name="Rectangle 2"/>
          <p:cNvSpPr txBox="1">
            <a:spLocks noChangeArrowheads="1"/>
          </p:cNvSpPr>
          <p:nvPr/>
        </p:nvSpPr>
        <p:spPr bwMode="auto">
          <a:xfrm>
            <a:off x="142875" y="228600"/>
            <a:ext cx="8858250" cy="838200"/>
          </a:xfrm>
          <a:prstGeom prst="rect">
            <a:avLst/>
          </a:prstGeom>
          <a:noFill/>
          <a:ln w="9525">
            <a:noFill/>
            <a:miter lim="800000"/>
            <a:headEnd/>
            <a:tailEnd/>
          </a:ln>
          <a:effectLst/>
        </p:spPr>
        <p:txBody>
          <a:bodyPr anchor="ctr"/>
          <a:lstStyle/>
          <a:p>
            <a:pPr algn="ctr">
              <a:defRPr/>
            </a:pPr>
            <a:r>
              <a:rPr lang="en-US" sz="3200" b="1" dirty="0">
                <a:solidFill>
                  <a:srgbClr val="0000FF"/>
                </a:solidFill>
              </a:rPr>
              <a:t>Agro Economic Model - </a:t>
            </a:r>
            <a:r>
              <a:rPr lang="en-US" sz="3200" b="1" kern="0" dirty="0" err="1">
                <a:solidFill>
                  <a:srgbClr val="0000FF"/>
                </a:solidFill>
                <a:ea typeface="+mj-ea"/>
              </a:rPr>
              <a:t>Ricardian</a:t>
            </a:r>
            <a:r>
              <a:rPr lang="en-US" sz="3200" b="1" kern="0" dirty="0">
                <a:solidFill>
                  <a:srgbClr val="0000FF"/>
                </a:solidFill>
                <a:ea typeface="+mj-ea"/>
              </a:rPr>
              <a:t> Approach</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2" name="Rectangle 4"/>
          <p:cNvSpPr>
            <a:spLocks noGrp="1" noChangeArrowheads="1"/>
          </p:cNvSpPr>
          <p:nvPr>
            <p:ph type="subTitle" idx="4294967295"/>
          </p:nvPr>
        </p:nvSpPr>
        <p:spPr>
          <a:xfrm>
            <a:off x="990600" y="2590800"/>
            <a:ext cx="7162800" cy="2971800"/>
          </a:xfrm>
          <a:prstGeom prst="rect">
            <a:avLst/>
          </a:prstGeom>
        </p:spPr>
        <p:txBody>
          <a:bodyPr>
            <a:normAutofit fontScale="92500" lnSpcReduction="20000"/>
            <a:scene3d>
              <a:camera prst="orthographicFront"/>
              <a:lightRig rig="flat" dir="tl">
                <a:rot lat="0" lon="0" rev="6600000"/>
              </a:lightRig>
            </a:scene3d>
            <a:sp3d extrusionH="25400" contourW="8890">
              <a:bevelT w="38100" h="31750"/>
              <a:contourClr>
                <a:schemeClr val="accent2">
                  <a:shade val="75000"/>
                </a:schemeClr>
              </a:contourClr>
            </a:sp3d>
          </a:bodyPr>
          <a:lstStyle/>
          <a:p>
            <a:pPr marL="548640" indent="-411480" algn="ctr" eaLnBrk="1" fontAlgn="auto" hangingPunct="1">
              <a:lnSpc>
                <a:spcPct val="80000"/>
              </a:lnSpc>
              <a:spcAft>
                <a:spcPts val="0"/>
              </a:spcAft>
              <a:buClr>
                <a:schemeClr val="tx1">
                  <a:shade val="95000"/>
                </a:schemeClr>
              </a:buClr>
              <a:buFont typeface="Wingdings 2"/>
              <a:buNone/>
              <a:defRPr/>
            </a:pPr>
            <a:endParaRPr lang="en-US" sz="2200" b="1" dirty="0" smtClean="0">
              <a:ln w="11430"/>
              <a:solidFill>
                <a:srgbClr val="0000FF"/>
              </a:solidFill>
            </a:endParaRPr>
          </a:p>
          <a:p>
            <a:pPr marL="548640" indent="-411480" eaLnBrk="1" fontAlgn="auto" hangingPunct="1">
              <a:lnSpc>
                <a:spcPct val="80000"/>
              </a:lnSpc>
              <a:spcAft>
                <a:spcPts val="0"/>
              </a:spcAft>
              <a:buClr>
                <a:schemeClr val="tx1">
                  <a:shade val="95000"/>
                </a:schemeClr>
              </a:buClr>
              <a:buFont typeface="Wingdings 2"/>
              <a:buNone/>
              <a:defRPr/>
            </a:pPr>
            <a:r>
              <a:rPr lang="en-US" sz="2400" b="1" dirty="0" smtClean="0">
                <a:ln w="11430"/>
                <a:solidFill>
                  <a:srgbClr val="0000FF"/>
                </a:solidFill>
              </a:rPr>
              <a:t>S. </a:t>
            </a:r>
            <a:r>
              <a:rPr lang="en-US" sz="2400" b="1" dirty="0" err="1" smtClean="0">
                <a:ln w="11430"/>
                <a:solidFill>
                  <a:srgbClr val="0000FF"/>
                </a:solidFill>
              </a:rPr>
              <a:t>Senthilnathan</a:t>
            </a:r>
            <a:endParaRPr lang="en-US" sz="2400" b="1" dirty="0" smtClean="0">
              <a:ln w="11430"/>
              <a:solidFill>
                <a:srgbClr val="0000FF"/>
              </a:solidFill>
            </a:endParaRPr>
          </a:p>
          <a:p>
            <a:pPr marL="548640" indent="-411480" eaLnBrk="1" fontAlgn="auto" hangingPunct="1">
              <a:lnSpc>
                <a:spcPct val="80000"/>
              </a:lnSpc>
              <a:spcAft>
                <a:spcPts val="600"/>
              </a:spcAft>
              <a:buClr>
                <a:schemeClr val="tx1">
                  <a:shade val="95000"/>
                </a:schemeClr>
              </a:buClr>
              <a:buFont typeface="Wingdings 2"/>
              <a:buNone/>
              <a:defRPr/>
            </a:pPr>
            <a:r>
              <a:rPr lang="en-US" sz="2400" b="1" dirty="0" smtClean="0">
                <a:ln w="11430"/>
                <a:solidFill>
                  <a:srgbClr val="0000FF"/>
                </a:solidFill>
              </a:rPr>
              <a:t>Assistant Professor (</a:t>
            </a:r>
            <a:r>
              <a:rPr lang="en-US" sz="2400" b="1" dirty="0" err="1" smtClean="0">
                <a:ln w="11430"/>
                <a:solidFill>
                  <a:srgbClr val="0000FF"/>
                </a:solidFill>
              </a:rPr>
              <a:t>Agrl</a:t>
            </a:r>
            <a:r>
              <a:rPr lang="en-US" sz="2400" b="1" dirty="0" smtClean="0">
                <a:ln w="11430"/>
                <a:solidFill>
                  <a:srgbClr val="0000FF"/>
                </a:solidFill>
              </a:rPr>
              <a:t>. Economics), TNAU</a:t>
            </a:r>
          </a:p>
          <a:p>
            <a:pPr marL="548640" indent="-411480" eaLnBrk="1" fontAlgn="auto" hangingPunct="1">
              <a:lnSpc>
                <a:spcPct val="80000"/>
              </a:lnSpc>
              <a:spcAft>
                <a:spcPts val="600"/>
              </a:spcAft>
              <a:buClr>
                <a:schemeClr val="tx1">
                  <a:shade val="95000"/>
                </a:schemeClr>
              </a:buClr>
              <a:buFont typeface="Wingdings 2"/>
              <a:buNone/>
              <a:defRPr/>
            </a:pPr>
            <a:endParaRPr lang="en-US" sz="2400" b="1" dirty="0" smtClean="0">
              <a:ln w="11430"/>
              <a:solidFill>
                <a:srgbClr val="0000FF"/>
              </a:solidFill>
            </a:endParaRPr>
          </a:p>
          <a:p>
            <a:pPr marL="548640" indent="-411480" eaLnBrk="1" fontAlgn="auto" hangingPunct="1">
              <a:lnSpc>
                <a:spcPct val="80000"/>
              </a:lnSpc>
              <a:spcAft>
                <a:spcPts val="600"/>
              </a:spcAft>
              <a:buClr>
                <a:schemeClr val="tx1">
                  <a:shade val="95000"/>
                </a:schemeClr>
              </a:buClr>
              <a:buFont typeface="Wingdings 2"/>
              <a:buNone/>
              <a:defRPr/>
            </a:pPr>
            <a:r>
              <a:rPr lang="en-US" sz="2400" b="1" dirty="0" err="1" smtClean="0">
                <a:ln w="11430"/>
                <a:solidFill>
                  <a:srgbClr val="0000FF"/>
                </a:solidFill>
              </a:rPr>
              <a:t>K.Palanisami</a:t>
            </a:r>
            <a:endParaRPr lang="en-US" sz="2400" b="1" dirty="0" smtClean="0">
              <a:ln w="11430"/>
              <a:solidFill>
                <a:srgbClr val="0000FF"/>
              </a:solidFill>
            </a:endParaRPr>
          </a:p>
          <a:p>
            <a:pPr marL="548640" indent="-411480" eaLnBrk="1" fontAlgn="auto" hangingPunct="1">
              <a:lnSpc>
                <a:spcPct val="80000"/>
              </a:lnSpc>
              <a:spcAft>
                <a:spcPts val="600"/>
              </a:spcAft>
              <a:buClr>
                <a:schemeClr val="tx1">
                  <a:shade val="95000"/>
                </a:schemeClr>
              </a:buClr>
              <a:buFont typeface="Wingdings 2"/>
              <a:buNone/>
              <a:defRPr/>
            </a:pPr>
            <a:r>
              <a:rPr lang="en-US" sz="2400" b="1" dirty="0" smtClean="0">
                <a:ln w="11430"/>
                <a:solidFill>
                  <a:srgbClr val="0000FF"/>
                </a:solidFill>
              </a:rPr>
              <a:t>Director, IWMI-TATA Water Policy Program, Hyderabad</a:t>
            </a:r>
          </a:p>
          <a:p>
            <a:pPr marL="548640" indent="-411480" eaLnBrk="1" fontAlgn="auto" hangingPunct="1">
              <a:lnSpc>
                <a:spcPct val="80000"/>
              </a:lnSpc>
              <a:spcAft>
                <a:spcPts val="600"/>
              </a:spcAft>
              <a:buClr>
                <a:schemeClr val="tx1">
                  <a:shade val="95000"/>
                </a:schemeClr>
              </a:buClr>
              <a:buFont typeface="Wingdings 2"/>
              <a:buNone/>
              <a:defRPr/>
            </a:pPr>
            <a:endParaRPr lang="en-US" sz="2400" b="1" dirty="0" smtClean="0">
              <a:ln w="11430"/>
              <a:solidFill>
                <a:srgbClr val="0000FF"/>
              </a:solidFill>
            </a:endParaRPr>
          </a:p>
          <a:p>
            <a:pPr marL="548640" indent="-411480" eaLnBrk="1" fontAlgn="auto" hangingPunct="1">
              <a:lnSpc>
                <a:spcPct val="80000"/>
              </a:lnSpc>
              <a:spcAft>
                <a:spcPts val="0"/>
              </a:spcAft>
              <a:buClr>
                <a:schemeClr val="tx1">
                  <a:shade val="95000"/>
                </a:schemeClr>
              </a:buClr>
              <a:buFont typeface="Wingdings 2"/>
              <a:buNone/>
              <a:defRPr/>
            </a:pPr>
            <a:r>
              <a:rPr lang="en-US" sz="2400" b="1" dirty="0" smtClean="0">
                <a:ln w="11430"/>
                <a:solidFill>
                  <a:srgbClr val="0000FF"/>
                </a:solidFill>
                <a:effectLst>
                  <a:outerShdw blurRad="50800" dist="39000" dir="5460000" algn="tl">
                    <a:srgbClr val="000000">
                      <a:alpha val="38000"/>
                    </a:srgbClr>
                  </a:outerShdw>
                </a:effectLst>
              </a:rPr>
              <a:t>C.R. </a:t>
            </a:r>
            <a:r>
              <a:rPr lang="en-US" sz="2400" b="1" dirty="0" err="1" smtClean="0">
                <a:ln w="11430"/>
                <a:solidFill>
                  <a:srgbClr val="0000FF"/>
                </a:solidFill>
                <a:effectLst>
                  <a:outerShdw blurRad="50800" dist="39000" dir="5460000" algn="tl">
                    <a:srgbClr val="000000">
                      <a:alpha val="38000"/>
                    </a:srgbClr>
                  </a:outerShdw>
                </a:effectLst>
              </a:rPr>
              <a:t>Ranganathan</a:t>
            </a:r>
            <a:endParaRPr lang="en-US" sz="2400" b="1" dirty="0" smtClean="0">
              <a:ln w="11430"/>
              <a:solidFill>
                <a:srgbClr val="0000FF"/>
              </a:solidFill>
              <a:effectLst>
                <a:outerShdw blurRad="50800" dist="39000" dir="5460000" algn="tl">
                  <a:srgbClr val="000000">
                    <a:alpha val="38000"/>
                  </a:srgbClr>
                </a:outerShdw>
              </a:effectLst>
            </a:endParaRPr>
          </a:p>
          <a:p>
            <a:pPr marL="548640" indent="-411480" eaLnBrk="1" fontAlgn="auto" hangingPunct="1">
              <a:lnSpc>
                <a:spcPct val="80000"/>
              </a:lnSpc>
              <a:spcAft>
                <a:spcPts val="600"/>
              </a:spcAft>
              <a:buClr>
                <a:schemeClr val="tx1">
                  <a:shade val="95000"/>
                </a:schemeClr>
              </a:buClr>
              <a:buFont typeface="Wingdings 2"/>
              <a:buNone/>
              <a:defRPr/>
            </a:pPr>
            <a:r>
              <a:rPr lang="en-US" sz="2400" b="1" dirty="0" smtClean="0">
                <a:ln w="11430"/>
                <a:solidFill>
                  <a:srgbClr val="0000FF"/>
                </a:solidFill>
                <a:effectLst>
                  <a:outerShdw blurRad="50800" dist="39000" dir="5460000" algn="tl">
                    <a:srgbClr val="000000">
                      <a:alpha val="38000"/>
                    </a:srgbClr>
                  </a:outerShdw>
                </a:effectLst>
              </a:rPr>
              <a:t>Professor, Mathematics, TNAU</a:t>
            </a:r>
          </a:p>
          <a:p>
            <a:pPr marL="548640" indent="-411480" algn="ctr" eaLnBrk="1" fontAlgn="auto" hangingPunct="1">
              <a:lnSpc>
                <a:spcPct val="80000"/>
              </a:lnSpc>
              <a:spcAft>
                <a:spcPts val="600"/>
              </a:spcAft>
              <a:buClr>
                <a:schemeClr val="tx1">
                  <a:shade val="95000"/>
                </a:schemeClr>
              </a:buClr>
              <a:buFont typeface="Wingdings 2"/>
              <a:buNone/>
              <a:defRPr/>
            </a:pPr>
            <a:endParaRPr lang="en-US" sz="2400" b="1" dirty="0" smtClean="0">
              <a:ln w="11430"/>
              <a:solidFill>
                <a:srgbClr val="0000FF"/>
              </a:solidFill>
            </a:endParaRPr>
          </a:p>
          <a:p>
            <a:pPr marL="548640" indent="-411480" algn="ctr" eaLnBrk="1" fontAlgn="auto" hangingPunct="1">
              <a:lnSpc>
                <a:spcPct val="80000"/>
              </a:lnSpc>
              <a:spcAft>
                <a:spcPts val="0"/>
              </a:spcAft>
              <a:buClr>
                <a:schemeClr val="tx1">
                  <a:shade val="95000"/>
                </a:schemeClr>
              </a:buClr>
              <a:buFont typeface="Wingdings 2"/>
              <a:buNone/>
              <a:defRPr/>
            </a:pPr>
            <a:endParaRPr lang="en-US" sz="2200" b="1" dirty="0" smtClean="0">
              <a:ln w="11430"/>
              <a:solidFill>
                <a:srgbClr val="0000FF"/>
              </a:solidFill>
            </a:endParaRPr>
          </a:p>
        </p:txBody>
      </p:sp>
      <p:sp>
        <p:nvSpPr>
          <p:cNvPr id="8195" name="Rectangle 5"/>
          <p:cNvSpPr>
            <a:spLocks noGrp="1" noChangeArrowheads="1"/>
          </p:cNvSpPr>
          <p:nvPr>
            <p:ph type="ctrTitle" idx="4294967295"/>
          </p:nvPr>
        </p:nvSpPr>
        <p:spPr>
          <a:xfrm>
            <a:off x="838200" y="685800"/>
            <a:ext cx="7772400" cy="838200"/>
          </a:xfrm>
          <a:prstGeom prst="rect">
            <a:avLst/>
          </a:prstGeom>
        </p:spPr>
        <p:txBody>
          <a:bodyPr/>
          <a:lstStyle/>
          <a:p>
            <a:pPr eaLnBrk="1" fontAlgn="auto" hangingPunct="1">
              <a:spcAft>
                <a:spcPts val="0"/>
              </a:spcAft>
              <a:defRPr/>
            </a:pPr>
            <a:r>
              <a:rPr lang="en-US" sz="3600" b="1" dirty="0" smtClean="0">
                <a:ln w="17780" cmpd="sng">
                  <a:solidFill>
                    <a:srgbClr val="FFFFFF"/>
                  </a:solidFill>
                  <a:prstDash val="solid"/>
                  <a:miter lim="800000"/>
                </a:ln>
                <a:solidFill>
                  <a:srgbClr val="FF0000"/>
                </a:solidFill>
                <a:latin typeface="Verdana" pitchFamily="34" charset="0"/>
                <a:ea typeface="Verdana" pitchFamily="34" charset="0"/>
                <a:cs typeface="Verdana" pitchFamily="34" charset="0"/>
              </a:rPr>
              <a:t>VULNERABILITY ANALYSIS </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Title 1"/>
          <p:cNvSpPr>
            <a:spLocks noGrp="1"/>
          </p:cNvSpPr>
          <p:nvPr>
            <p:ph type="ctrTitle"/>
          </p:nvPr>
        </p:nvSpPr>
        <p:spPr>
          <a:xfrm>
            <a:off x="714375" y="285750"/>
            <a:ext cx="7772400" cy="714375"/>
          </a:xfrm>
        </p:spPr>
        <p:txBody>
          <a:bodyPr/>
          <a:lstStyle/>
          <a:p>
            <a:r>
              <a:rPr lang="en-US" sz="3600" b="1" dirty="0" smtClean="0">
                <a:solidFill>
                  <a:srgbClr val="0000FF"/>
                </a:solidFill>
              </a:rPr>
              <a:t>Agro-Economic Model</a:t>
            </a:r>
            <a:endParaRPr lang="en-IN" sz="3600" b="1" dirty="0" smtClean="0">
              <a:solidFill>
                <a:srgbClr val="0000FF"/>
              </a:solidFill>
            </a:endParaRPr>
          </a:p>
        </p:txBody>
      </p:sp>
      <p:sp>
        <p:nvSpPr>
          <p:cNvPr id="1028" name="Subtitle 2"/>
          <p:cNvSpPr>
            <a:spLocks noGrp="1"/>
          </p:cNvSpPr>
          <p:nvPr>
            <p:ph type="subTitle" idx="1"/>
          </p:nvPr>
        </p:nvSpPr>
        <p:spPr>
          <a:xfrm>
            <a:off x="214313" y="2428875"/>
            <a:ext cx="8643937" cy="4071938"/>
          </a:xfrm>
        </p:spPr>
        <p:txBody>
          <a:bodyPr/>
          <a:lstStyle/>
          <a:p>
            <a:pPr algn="l"/>
            <a:r>
              <a:rPr lang="en-US" sz="2400" smtClean="0">
                <a:solidFill>
                  <a:schemeClr val="tx1"/>
                </a:solidFill>
              </a:rPr>
              <a:t>Y    = Rice Yield</a:t>
            </a:r>
          </a:p>
          <a:p>
            <a:pPr algn="l"/>
            <a:r>
              <a:rPr lang="en-US" sz="2400" smtClean="0">
                <a:solidFill>
                  <a:schemeClr val="tx1"/>
                </a:solidFill>
              </a:rPr>
              <a:t>X</a:t>
            </a:r>
            <a:r>
              <a:rPr lang="en-US" sz="2400" baseline="-25000" smtClean="0">
                <a:solidFill>
                  <a:schemeClr val="tx1"/>
                </a:solidFill>
              </a:rPr>
              <a:t>it</a:t>
            </a:r>
            <a:r>
              <a:rPr lang="en-US" sz="2400" smtClean="0">
                <a:solidFill>
                  <a:schemeClr val="tx1"/>
                </a:solidFill>
              </a:rPr>
              <a:t>  = Economic variables – Labour, fertilizer, irrigation, soil types etc.</a:t>
            </a:r>
          </a:p>
          <a:p>
            <a:pPr algn="l"/>
            <a:r>
              <a:rPr lang="en-US" sz="2400" smtClean="0">
                <a:solidFill>
                  <a:schemeClr val="tx1"/>
                </a:solidFill>
              </a:rPr>
              <a:t>W</a:t>
            </a:r>
            <a:r>
              <a:rPr lang="en-US" sz="2400" baseline="-25000" smtClean="0">
                <a:solidFill>
                  <a:schemeClr val="tx1"/>
                </a:solidFill>
              </a:rPr>
              <a:t>it </a:t>
            </a:r>
            <a:r>
              <a:rPr lang="en-US" sz="2400" smtClean="0">
                <a:solidFill>
                  <a:schemeClr val="tx1"/>
                </a:solidFill>
              </a:rPr>
              <a:t>= Climate variables – Rainfall, Tmax, Tmin and SR</a:t>
            </a:r>
          </a:p>
          <a:p>
            <a:pPr algn="l"/>
            <a:r>
              <a:rPr lang="en-US" sz="2400" smtClean="0">
                <a:solidFill>
                  <a:schemeClr val="tx1"/>
                </a:solidFill>
              </a:rPr>
              <a:t>C    = Cross-sectional fixed effect</a:t>
            </a:r>
          </a:p>
          <a:p>
            <a:pPr algn="l"/>
            <a:r>
              <a:rPr lang="en-US" sz="2400" smtClean="0">
                <a:solidFill>
                  <a:schemeClr val="tx1"/>
                </a:solidFill>
              </a:rPr>
              <a:t>θ    = Fixed effects for years</a:t>
            </a:r>
          </a:p>
          <a:p>
            <a:pPr algn="l"/>
            <a:r>
              <a:rPr lang="en-US" sz="2400" smtClean="0">
                <a:solidFill>
                  <a:schemeClr val="tx1"/>
                </a:solidFill>
              </a:rPr>
              <a:t>i     = Cross-sectional unit</a:t>
            </a:r>
          </a:p>
          <a:p>
            <a:pPr algn="l"/>
            <a:r>
              <a:rPr lang="en-US" sz="2400" smtClean="0">
                <a:solidFill>
                  <a:schemeClr val="tx1"/>
                </a:solidFill>
              </a:rPr>
              <a:t>t    = Year</a:t>
            </a:r>
          </a:p>
          <a:p>
            <a:pPr algn="l"/>
            <a:r>
              <a:rPr lang="en-US" sz="2400" smtClean="0">
                <a:solidFill>
                  <a:schemeClr val="tx1"/>
                </a:solidFill>
              </a:rPr>
              <a:t>β and </a:t>
            </a:r>
            <a:r>
              <a:rPr lang="el-GR" sz="2400" smtClean="0">
                <a:solidFill>
                  <a:schemeClr val="tx1"/>
                </a:solidFill>
              </a:rPr>
              <a:t>γ</a:t>
            </a:r>
            <a:r>
              <a:rPr lang="en-US" sz="2400" smtClean="0">
                <a:solidFill>
                  <a:schemeClr val="tx1"/>
                </a:solidFill>
              </a:rPr>
              <a:t> are respective co-efficients</a:t>
            </a:r>
          </a:p>
          <a:p>
            <a:pPr algn="l"/>
            <a:endParaRPr lang="en-US" sz="2400" smtClean="0">
              <a:solidFill>
                <a:schemeClr val="tx1"/>
              </a:solidFill>
            </a:endParaRPr>
          </a:p>
          <a:p>
            <a:pPr algn="l"/>
            <a:endParaRPr lang="en-IN" sz="2400" smtClean="0">
              <a:solidFill>
                <a:schemeClr val="tx1"/>
              </a:solidFill>
            </a:endParaRPr>
          </a:p>
        </p:txBody>
      </p:sp>
      <p:sp>
        <p:nvSpPr>
          <p:cNvPr id="1029"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IN"/>
          </a:p>
        </p:txBody>
      </p:sp>
      <p:sp>
        <p:nvSpPr>
          <p:cNvPr id="1030" name="Rectangle 7"/>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IN"/>
          </a:p>
        </p:txBody>
      </p:sp>
      <p:sp>
        <p:nvSpPr>
          <p:cNvPr id="1031"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IN"/>
          </a:p>
        </p:txBody>
      </p:sp>
      <p:graphicFrame>
        <p:nvGraphicFramePr>
          <p:cNvPr id="1026" name="Object 7"/>
          <p:cNvGraphicFramePr>
            <a:graphicFrameLocks noChangeAspect="1"/>
          </p:cNvGraphicFramePr>
          <p:nvPr/>
        </p:nvGraphicFramePr>
        <p:xfrm>
          <a:off x="714375" y="1357313"/>
          <a:ext cx="7643813" cy="762000"/>
        </p:xfrm>
        <a:graphic>
          <a:graphicData uri="http://schemas.openxmlformats.org/presentationml/2006/ole">
            <p:oleObj spid="_x0000_s86018" name="Equation" r:id="rId3" imgW="1803400" imgH="228600" progId="Equation.3">
              <p:embed/>
            </p:oleObj>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Box 4"/>
          <p:cNvSpPr txBox="1">
            <a:spLocks noChangeArrowheads="1"/>
          </p:cNvSpPr>
          <p:nvPr/>
        </p:nvSpPr>
        <p:spPr bwMode="auto">
          <a:xfrm>
            <a:off x="1643063" y="0"/>
            <a:ext cx="6143625" cy="461963"/>
          </a:xfrm>
          <a:prstGeom prst="rect">
            <a:avLst/>
          </a:prstGeom>
          <a:noFill/>
          <a:ln w="9525">
            <a:noFill/>
            <a:miter lim="800000"/>
            <a:headEnd/>
            <a:tailEnd/>
          </a:ln>
        </p:spPr>
        <p:txBody>
          <a:bodyPr>
            <a:spAutoFit/>
          </a:bodyPr>
          <a:lstStyle/>
          <a:p>
            <a:pPr algn="ctr"/>
            <a:r>
              <a:rPr lang="en-US" sz="2400" b="1" dirty="0">
                <a:solidFill>
                  <a:srgbClr val="0000FF"/>
                </a:solidFill>
              </a:rPr>
              <a:t>Data Format in Excel</a:t>
            </a:r>
          </a:p>
        </p:txBody>
      </p:sp>
      <p:graphicFrame>
        <p:nvGraphicFramePr>
          <p:cNvPr id="7" name="Table 6"/>
          <p:cNvGraphicFramePr>
            <a:graphicFrameLocks noGrp="1"/>
          </p:cNvGraphicFramePr>
          <p:nvPr/>
        </p:nvGraphicFramePr>
        <p:xfrm>
          <a:off x="214310" y="428619"/>
          <a:ext cx="7929589" cy="6643710"/>
        </p:xfrm>
        <a:graphic>
          <a:graphicData uri="http://schemas.openxmlformats.org/drawingml/2006/table">
            <a:tbl>
              <a:tblPr/>
              <a:tblGrid>
                <a:gridCol w="1284794"/>
                <a:gridCol w="1284794"/>
                <a:gridCol w="1505619"/>
                <a:gridCol w="1284794"/>
                <a:gridCol w="1284794"/>
                <a:gridCol w="1284794"/>
              </a:tblGrid>
              <a:tr h="221457">
                <a:tc>
                  <a:txBody>
                    <a:bodyPr/>
                    <a:lstStyle/>
                    <a:p>
                      <a:pPr algn="ctr" fontAlgn="b"/>
                      <a:r>
                        <a:rPr lang="en-US" sz="1400" b="0" i="0" u="none" strike="noStrike" dirty="0">
                          <a:solidFill>
                            <a:srgbClr val="000000"/>
                          </a:solidFill>
                          <a:latin typeface="Calibri"/>
                        </a:rPr>
                        <a:t>Zone</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Year</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Rice-Yield</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RF</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Tmax</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Tmin</a:t>
                      </a:r>
                    </a:p>
                  </a:txBody>
                  <a:tcPr marL="6695" marR="6695" marT="6695" marB="0" anchor="b">
                    <a:lnL>
                      <a:noFill/>
                    </a:lnL>
                    <a:lnR>
                      <a:noFill/>
                    </a:lnR>
                    <a:lnT>
                      <a:noFill/>
                    </a:lnT>
                    <a:lnB>
                      <a:noFill/>
                    </a:lnB>
                  </a:tcPr>
                </a:tc>
              </a:tr>
              <a:tr h="221457">
                <a:tc>
                  <a:txBody>
                    <a:bodyPr/>
                    <a:lstStyle/>
                    <a:p>
                      <a:pPr algn="ctr" fontAlgn="b"/>
                      <a:r>
                        <a:rPr lang="en-US" sz="14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1981</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3180.25</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479.11</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30.01</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16.34</a:t>
                      </a:r>
                    </a:p>
                  </a:txBody>
                  <a:tcPr marL="6695" marR="6695" marT="6695" marB="0" anchor="b">
                    <a:lnL>
                      <a:noFill/>
                    </a:lnL>
                    <a:lnR>
                      <a:noFill/>
                    </a:lnR>
                    <a:lnT>
                      <a:noFill/>
                    </a:lnT>
                    <a:lnB>
                      <a:noFill/>
                    </a:lnB>
                  </a:tcPr>
                </a:tc>
              </a:tr>
              <a:tr h="221457">
                <a:tc>
                  <a:txBody>
                    <a:bodyPr/>
                    <a:lstStyle/>
                    <a:p>
                      <a:pPr algn="ctr" fontAlgn="b"/>
                      <a:r>
                        <a:rPr lang="en-US" sz="14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1982</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3022.00</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303.70</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32.30</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15.93</a:t>
                      </a:r>
                    </a:p>
                  </a:txBody>
                  <a:tcPr marL="6695" marR="6695" marT="6695" marB="0" anchor="b">
                    <a:lnL>
                      <a:noFill/>
                    </a:lnL>
                    <a:lnR>
                      <a:noFill/>
                    </a:lnR>
                    <a:lnT>
                      <a:noFill/>
                    </a:lnT>
                    <a:lnB>
                      <a:noFill/>
                    </a:lnB>
                  </a:tcPr>
                </a:tc>
              </a:tr>
              <a:tr h="221457">
                <a:tc>
                  <a:txBody>
                    <a:bodyPr/>
                    <a:lstStyle/>
                    <a:p>
                      <a:pPr algn="ctr" fontAlgn="b"/>
                      <a:r>
                        <a:rPr lang="en-US" sz="14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1983</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3305.25</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437.98</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31.66</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16.53</a:t>
                      </a:r>
                    </a:p>
                  </a:txBody>
                  <a:tcPr marL="6695" marR="6695" marT="6695" marB="0" anchor="b">
                    <a:lnL>
                      <a:noFill/>
                    </a:lnL>
                    <a:lnR>
                      <a:noFill/>
                    </a:lnR>
                    <a:lnT>
                      <a:noFill/>
                    </a:lnT>
                    <a:lnB>
                      <a:noFill/>
                    </a:lnB>
                  </a:tcPr>
                </a:tc>
              </a:tr>
              <a:tr h="221457">
                <a:tc>
                  <a:txBody>
                    <a:bodyPr/>
                    <a:lstStyle/>
                    <a:p>
                      <a:pPr algn="ctr" fontAlgn="b"/>
                      <a:r>
                        <a:rPr lang="en-US" sz="14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1984</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2713.75</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39.46</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34.11</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15.39</a:t>
                      </a:r>
                    </a:p>
                  </a:txBody>
                  <a:tcPr marL="6695" marR="6695" marT="6695" marB="0" anchor="b">
                    <a:lnL>
                      <a:noFill/>
                    </a:lnL>
                    <a:lnR>
                      <a:noFill/>
                    </a:lnR>
                    <a:lnT>
                      <a:noFill/>
                    </a:lnT>
                    <a:lnB>
                      <a:noFill/>
                    </a:lnB>
                  </a:tcPr>
                </a:tc>
              </a:tr>
              <a:tr h="221457">
                <a:tc>
                  <a:txBody>
                    <a:bodyPr/>
                    <a:lstStyle/>
                    <a:p>
                      <a:pPr algn="ctr" fontAlgn="b"/>
                      <a:r>
                        <a:rPr lang="en-US" sz="14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1985</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2410.00</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102.04</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36.83</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17.33</a:t>
                      </a:r>
                    </a:p>
                  </a:txBody>
                  <a:tcPr marL="6695" marR="6695" marT="6695" marB="0" anchor="b">
                    <a:lnL>
                      <a:noFill/>
                    </a:lnL>
                    <a:lnR>
                      <a:noFill/>
                    </a:lnR>
                    <a:lnT>
                      <a:noFill/>
                    </a:lnT>
                    <a:lnB>
                      <a:noFill/>
                    </a:lnB>
                  </a:tcPr>
                </a:tc>
              </a:tr>
              <a:tr h="221457">
                <a:tc>
                  <a:txBody>
                    <a:bodyPr/>
                    <a:lstStyle/>
                    <a:p>
                      <a:pPr algn="ctr" fontAlgn="b"/>
                      <a:r>
                        <a:rPr lang="en-US" sz="14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1986</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3094.40</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131.91</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36.50</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17.77</a:t>
                      </a:r>
                    </a:p>
                  </a:txBody>
                  <a:tcPr marL="6695" marR="6695" marT="6695" marB="0" anchor="b">
                    <a:lnL>
                      <a:noFill/>
                    </a:lnL>
                    <a:lnR>
                      <a:noFill/>
                    </a:lnR>
                    <a:lnT>
                      <a:noFill/>
                    </a:lnT>
                    <a:lnB>
                      <a:noFill/>
                    </a:lnB>
                  </a:tcPr>
                </a:tc>
              </a:tr>
              <a:tr h="221457">
                <a:tc>
                  <a:txBody>
                    <a:bodyPr/>
                    <a:lstStyle/>
                    <a:p>
                      <a:pPr algn="ctr" fontAlgn="b"/>
                      <a:r>
                        <a:rPr lang="en-US" sz="14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ctr" fontAlgn="b"/>
                      <a:r>
                        <a:rPr lang="en-US" sz="1400" b="0" i="0" u="none" strike="noStrike" dirty="0">
                          <a:solidFill>
                            <a:srgbClr val="000000"/>
                          </a:solidFill>
                          <a:latin typeface="Calibri"/>
                        </a:rPr>
                        <a:t>1987</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2855.00</a:t>
                      </a:r>
                    </a:p>
                  </a:txBody>
                  <a:tcPr marL="6695" marR="6695" marT="6695" marB="0" anchor="b">
                    <a:lnL>
                      <a:noFill/>
                    </a:lnL>
                    <a:lnR>
                      <a:noFill/>
                    </a:lnR>
                    <a:lnT>
                      <a:noFill/>
                    </a:lnT>
                    <a:lnB>
                      <a:noFill/>
                    </a:lnB>
                  </a:tcPr>
                </a:tc>
                <a:tc>
                  <a:txBody>
                    <a:bodyPr/>
                    <a:lstStyle/>
                    <a:p>
                      <a:pPr algn="ctr" fontAlgn="b"/>
                      <a:r>
                        <a:rPr lang="en-US" sz="1400" b="0" i="0" u="none" strike="noStrike" dirty="0">
                          <a:solidFill>
                            <a:srgbClr val="000000"/>
                          </a:solidFill>
                          <a:latin typeface="Calibri"/>
                        </a:rPr>
                        <a:t>25.05</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35.27</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16.46</a:t>
                      </a:r>
                    </a:p>
                  </a:txBody>
                  <a:tcPr marL="6695" marR="6695" marT="6695" marB="0" anchor="b">
                    <a:lnL>
                      <a:noFill/>
                    </a:lnL>
                    <a:lnR>
                      <a:noFill/>
                    </a:lnR>
                    <a:lnT>
                      <a:noFill/>
                    </a:lnT>
                    <a:lnB>
                      <a:noFill/>
                    </a:lnB>
                  </a:tcPr>
                </a:tc>
              </a:tr>
              <a:tr h="221457">
                <a:tc>
                  <a:txBody>
                    <a:bodyPr/>
                    <a:lstStyle/>
                    <a:p>
                      <a:pPr algn="ctr" fontAlgn="b"/>
                      <a:r>
                        <a:rPr lang="en-US" sz="14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1988</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2395.00</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222.01</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36.57</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17.75</a:t>
                      </a:r>
                    </a:p>
                  </a:txBody>
                  <a:tcPr marL="6695" marR="6695" marT="6695" marB="0" anchor="b">
                    <a:lnL>
                      <a:noFill/>
                    </a:lnL>
                    <a:lnR>
                      <a:noFill/>
                    </a:lnR>
                    <a:lnT>
                      <a:noFill/>
                    </a:lnT>
                    <a:lnB>
                      <a:noFill/>
                    </a:lnB>
                  </a:tcPr>
                </a:tc>
              </a:tr>
              <a:tr h="221457">
                <a:tc>
                  <a:txBody>
                    <a:bodyPr/>
                    <a:lstStyle/>
                    <a:p>
                      <a:pPr algn="ctr" fontAlgn="b"/>
                      <a:r>
                        <a:rPr lang="en-US" sz="14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1989</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3157.17</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61.68</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33.81</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16.10</a:t>
                      </a:r>
                    </a:p>
                  </a:txBody>
                  <a:tcPr marL="6695" marR="6695" marT="6695" marB="0" anchor="b">
                    <a:lnL>
                      <a:noFill/>
                    </a:lnL>
                    <a:lnR>
                      <a:noFill/>
                    </a:lnR>
                    <a:lnT>
                      <a:noFill/>
                    </a:lnT>
                    <a:lnB>
                      <a:noFill/>
                    </a:lnB>
                  </a:tcPr>
                </a:tc>
              </a:tr>
              <a:tr h="221457">
                <a:tc>
                  <a:txBody>
                    <a:bodyPr/>
                    <a:lstStyle/>
                    <a:p>
                      <a:pPr algn="ctr" fontAlgn="b"/>
                      <a:r>
                        <a:rPr lang="en-US" sz="14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1990</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3484.50</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70.93</a:t>
                      </a:r>
                    </a:p>
                  </a:txBody>
                  <a:tcPr marL="6695" marR="6695" marT="6695" marB="0" anchor="b">
                    <a:lnL>
                      <a:noFill/>
                    </a:lnL>
                    <a:lnR>
                      <a:noFill/>
                    </a:lnR>
                    <a:lnT>
                      <a:noFill/>
                    </a:lnT>
                    <a:lnB>
                      <a:noFill/>
                    </a:lnB>
                  </a:tcPr>
                </a:tc>
                <a:tc>
                  <a:txBody>
                    <a:bodyPr/>
                    <a:lstStyle/>
                    <a:p>
                      <a:pPr algn="ctr" fontAlgn="b"/>
                      <a:r>
                        <a:rPr lang="en-US" sz="1400" b="0" i="0" u="none" strike="noStrike" dirty="0">
                          <a:solidFill>
                            <a:srgbClr val="000000"/>
                          </a:solidFill>
                          <a:latin typeface="Calibri"/>
                        </a:rPr>
                        <a:t>36.12</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17.73</a:t>
                      </a:r>
                    </a:p>
                  </a:txBody>
                  <a:tcPr marL="6695" marR="6695" marT="6695" marB="0" anchor="b">
                    <a:lnL>
                      <a:noFill/>
                    </a:lnL>
                    <a:lnR>
                      <a:noFill/>
                    </a:lnR>
                    <a:lnT>
                      <a:noFill/>
                    </a:lnT>
                    <a:lnB>
                      <a:noFill/>
                    </a:lnB>
                  </a:tcPr>
                </a:tc>
              </a:tr>
              <a:tr h="221457">
                <a:tc>
                  <a:txBody>
                    <a:bodyPr/>
                    <a:lstStyle/>
                    <a:p>
                      <a:pPr algn="ctr" fontAlgn="b"/>
                      <a:r>
                        <a:rPr lang="en-US" sz="14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1991</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3348.83</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480.89</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29.40</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16.56</a:t>
                      </a:r>
                    </a:p>
                  </a:txBody>
                  <a:tcPr marL="6695" marR="6695" marT="6695" marB="0" anchor="b">
                    <a:lnL>
                      <a:noFill/>
                    </a:lnL>
                    <a:lnR>
                      <a:noFill/>
                    </a:lnR>
                    <a:lnT>
                      <a:noFill/>
                    </a:lnT>
                    <a:lnB>
                      <a:noFill/>
                    </a:lnB>
                  </a:tcPr>
                </a:tc>
              </a:tr>
              <a:tr h="221457">
                <a:tc>
                  <a:txBody>
                    <a:bodyPr/>
                    <a:lstStyle/>
                    <a:p>
                      <a:pPr algn="ctr" fontAlgn="b"/>
                      <a:r>
                        <a:rPr lang="en-US" sz="14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1992</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3351.33</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328.09</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33.30</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16.44</a:t>
                      </a:r>
                    </a:p>
                  </a:txBody>
                  <a:tcPr marL="6695" marR="6695" marT="6695" marB="0" anchor="b">
                    <a:lnL>
                      <a:noFill/>
                    </a:lnL>
                    <a:lnR>
                      <a:noFill/>
                    </a:lnR>
                    <a:lnT>
                      <a:noFill/>
                    </a:lnT>
                    <a:lnB>
                      <a:noFill/>
                    </a:lnB>
                  </a:tcPr>
                </a:tc>
              </a:tr>
              <a:tr h="221457">
                <a:tc>
                  <a:txBody>
                    <a:bodyPr/>
                    <a:lstStyle/>
                    <a:p>
                      <a:pPr algn="ctr" fontAlgn="b"/>
                      <a:r>
                        <a:rPr lang="en-US" sz="14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1993</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3472.00</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165.82</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33.54</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16.07</a:t>
                      </a:r>
                    </a:p>
                  </a:txBody>
                  <a:tcPr marL="6695" marR="6695" marT="6695" marB="0" anchor="b">
                    <a:lnL>
                      <a:noFill/>
                    </a:lnL>
                    <a:lnR>
                      <a:noFill/>
                    </a:lnR>
                    <a:lnT>
                      <a:noFill/>
                    </a:lnT>
                    <a:lnB>
                      <a:noFill/>
                    </a:lnB>
                  </a:tcPr>
                </a:tc>
              </a:tr>
              <a:tr h="221457">
                <a:tc>
                  <a:txBody>
                    <a:bodyPr/>
                    <a:lstStyle/>
                    <a:p>
                      <a:pPr algn="ctr" fontAlgn="b"/>
                      <a:r>
                        <a:rPr lang="en-US" sz="14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1994</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2850.33</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380.38</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33.95</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17.45</a:t>
                      </a:r>
                    </a:p>
                  </a:txBody>
                  <a:tcPr marL="6695" marR="6695" marT="6695" marB="0" anchor="b">
                    <a:lnL>
                      <a:noFill/>
                    </a:lnL>
                    <a:lnR>
                      <a:noFill/>
                    </a:lnR>
                    <a:lnT>
                      <a:noFill/>
                    </a:lnT>
                    <a:lnB>
                      <a:noFill/>
                    </a:lnB>
                  </a:tcPr>
                </a:tc>
              </a:tr>
              <a:tr h="221457">
                <a:tc>
                  <a:txBody>
                    <a:bodyPr/>
                    <a:lstStyle/>
                    <a:p>
                      <a:pPr algn="ctr" fontAlgn="b"/>
                      <a:r>
                        <a:rPr lang="en-US" sz="14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1995</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2981.17</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360.80</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34.19</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17.53</a:t>
                      </a:r>
                    </a:p>
                  </a:txBody>
                  <a:tcPr marL="6695" marR="6695" marT="6695" marB="0" anchor="b">
                    <a:lnL>
                      <a:noFill/>
                    </a:lnL>
                    <a:lnR>
                      <a:noFill/>
                    </a:lnR>
                    <a:lnT>
                      <a:noFill/>
                    </a:lnT>
                    <a:lnB>
                      <a:noFill/>
                    </a:lnB>
                  </a:tcPr>
                </a:tc>
              </a:tr>
              <a:tr h="221457">
                <a:tc>
                  <a:txBody>
                    <a:bodyPr/>
                    <a:lstStyle/>
                    <a:p>
                      <a:pPr algn="ctr" fontAlgn="b"/>
                      <a:r>
                        <a:rPr lang="en-US" sz="14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1996</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2931.67</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20.07</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35.83</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16.62</a:t>
                      </a:r>
                    </a:p>
                  </a:txBody>
                  <a:tcPr marL="6695" marR="6695" marT="6695" marB="0" anchor="b">
                    <a:lnL>
                      <a:noFill/>
                    </a:lnL>
                    <a:lnR>
                      <a:noFill/>
                    </a:lnR>
                    <a:lnT>
                      <a:noFill/>
                    </a:lnT>
                    <a:lnB>
                      <a:noFill/>
                    </a:lnB>
                  </a:tcPr>
                </a:tc>
              </a:tr>
              <a:tr h="221457">
                <a:tc>
                  <a:txBody>
                    <a:bodyPr/>
                    <a:lstStyle/>
                    <a:p>
                      <a:pPr algn="ctr" fontAlgn="b"/>
                      <a:r>
                        <a:rPr lang="en-US" sz="14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1997</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2357.17</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52.98</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36.02</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16.77</a:t>
                      </a:r>
                    </a:p>
                  </a:txBody>
                  <a:tcPr marL="6695" marR="6695" marT="6695" marB="0" anchor="b">
                    <a:lnL>
                      <a:noFill/>
                    </a:lnL>
                    <a:lnR>
                      <a:noFill/>
                    </a:lnR>
                    <a:lnT>
                      <a:noFill/>
                    </a:lnT>
                    <a:lnB>
                      <a:noFill/>
                    </a:lnB>
                  </a:tcPr>
                </a:tc>
              </a:tr>
              <a:tr h="221457">
                <a:tc>
                  <a:txBody>
                    <a:bodyPr/>
                    <a:lstStyle/>
                    <a:p>
                      <a:pPr algn="ctr" fontAlgn="b"/>
                      <a:r>
                        <a:rPr lang="en-US" sz="14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1998</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3580.00</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238.23</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31.91</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15.83</a:t>
                      </a:r>
                    </a:p>
                  </a:txBody>
                  <a:tcPr marL="6695" marR="6695" marT="6695" marB="0" anchor="b">
                    <a:lnL>
                      <a:noFill/>
                    </a:lnL>
                    <a:lnR>
                      <a:noFill/>
                    </a:lnR>
                    <a:lnT>
                      <a:noFill/>
                    </a:lnT>
                    <a:lnB>
                      <a:noFill/>
                    </a:lnB>
                  </a:tcPr>
                </a:tc>
              </a:tr>
              <a:tr h="221457">
                <a:tc>
                  <a:txBody>
                    <a:bodyPr/>
                    <a:lstStyle/>
                    <a:p>
                      <a:pPr algn="ctr" fontAlgn="b"/>
                      <a:r>
                        <a:rPr lang="en-US" sz="14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1999</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3339.17</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592.82</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30.39</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16.43</a:t>
                      </a:r>
                    </a:p>
                  </a:txBody>
                  <a:tcPr marL="6695" marR="6695" marT="6695" marB="0" anchor="b">
                    <a:lnL>
                      <a:noFill/>
                    </a:lnL>
                    <a:lnR>
                      <a:noFill/>
                    </a:lnR>
                    <a:lnT>
                      <a:noFill/>
                    </a:lnT>
                    <a:lnB>
                      <a:noFill/>
                    </a:lnB>
                  </a:tcPr>
                </a:tc>
              </a:tr>
              <a:tr h="221457">
                <a:tc>
                  <a:txBody>
                    <a:bodyPr/>
                    <a:lstStyle/>
                    <a:p>
                      <a:pPr algn="ctr" fontAlgn="b"/>
                      <a:r>
                        <a:rPr lang="en-US" sz="14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2000</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3080.00</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534.03</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30.09</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16.16</a:t>
                      </a:r>
                    </a:p>
                  </a:txBody>
                  <a:tcPr marL="6695" marR="6695" marT="6695" marB="0" anchor="b">
                    <a:lnL>
                      <a:noFill/>
                    </a:lnL>
                    <a:lnR>
                      <a:noFill/>
                    </a:lnR>
                    <a:lnT>
                      <a:noFill/>
                    </a:lnT>
                    <a:lnB>
                      <a:noFill/>
                    </a:lnB>
                  </a:tcPr>
                </a:tc>
              </a:tr>
              <a:tr h="221457">
                <a:tc>
                  <a:txBody>
                    <a:bodyPr/>
                    <a:lstStyle/>
                    <a:p>
                      <a:pPr algn="ctr" fontAlgn="b"/>
                      <a:r>
                        <a:rPr lang="en-US" sz="1400" b="0" i="0" u="none" strike="noStrike">
                          <a:solidFill>
                            <a:srgbClr val="000000"/>
                          </a:solidFill>
                          <a:latin typeface="Calibri"/>
                        </a:rPr>
                        <a:t>2</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1981</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3268.00</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368.51</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29.54</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13.72</a:t>
                      </a:r>
                    </a:p>
                  </a:txBody>
                  <a:tcPr marL="6695" marR="6695" marT="6695" marB="0" anchor="b">
                    <a:lnL>
                      <a:noFill/>
                    </a:lnL>
                    <a:lnR>
                      <a:noFill/>
                    </a:lnR>
                    <a:lnT>
                      <a:noFill/>
                    </a:lnT>
                    <a:lnB>
                      <a:noFill/>
                    </a:lnB>
                  </a:tcPr>
                </a:tc>
              </a:tr>
              <a:tr h="221457">
                <a:tc>
                  <a:txBody>
                    <a:bodyPr/>
                    <a:lstStyle/>
                    <a:p>
                      <a:pPr algn="ctr" fontAlgn="b"/>
                      <a:r>
                        <a:rPr lang="en-US" sz="1400" b="0" i="0" u="none" strike="noStrike">
                          <a:solidFill>
                            <a:srgbClr val="000000"/>
                          </a:solidFill>
                          <a:latin typeface="Calibri"/>
                        </a:rPr>
                        <a:t>2</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1982</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3200.50</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150.95</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32.13</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13.41</a:t>
                      </a:r>
                    </a:p>
                  </a:txBody>
                  <a:tcPr marL="6695" marR="6695" marT="6695" marB="0" anchor="b">
                    <a:lnL>
                      <a:noFill/>
                    </a:lnL>
                    <a:lnR>
                      <a:noFill/>
                    </a:lnR>
                    <a:lnT>
                      <a:noFill/>
                    </a:lnT>
                    <a:lnB>
                      <a:noFill/>
                    </a:lnB>
                  </a:tcPr>
                </a:tc>
              </a:tr>
              <a:tr h="221457">
                <a:tc>
                  <a:txBody>
                    <a:bodyPr/>
                    <a:lstStyle/>
                    <a:p>
                      <a:pPr algn="ctr" fontAlgn="b"/>
                      <a:r>
                        <a:rPr lang="en-US" sz="1400" b="0" i="0" u="none" strike="noStrike">
                          <a:solidFill>
                            <a:srgbClr val="000000"/>
                          </a:solidFill>
                          <a:latin typeface="Calibri"/>
                        </a:rPr>
                        <a:t>2</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1983</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3212.50</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290.92</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31.17</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14.15</a:t>
                      </a:r>
                    </a:p>
                  </a:txBody>
                  <a:tcPr marL="6695" marR="6695" marT="6695" marB="0" anchor="b">
                    <a:lnL>
                      <a:noFill/>
                    </a:lnL>
                    <a:lnR>
                      <a:noFill/>
                    </a:lnR>
                    <a:lnT>
                      <a:noFill/>
                    </a:lnT>
                    <a:lnB>
                      <a:noFill/>
                    </a:lnB>
                  </a:tcPr>
                </a:tc>
              </a:tr>
              <a:tr h="221457">
                <a:tc>
                  <a:txBody>
                    <a:bodyPr/>
                    <a:lstStyle/>
                    <a:p>
                      <a:pPr algn="ctr" fontAlgn="b"/>
                      <a:r>
                        <a:rPr lang="en-US" sz="1400" b="0" i="0" u="none" strike="noStrike">
                          <a:solidFill>
                            <a:srgbClr val="000000"/>
                          </a:solidFill>
                          <a:latin typeface="Calibri"/>
                        </a:rPr>
                        <a:t>2</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1984</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2779.00</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9.32</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34.42</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13.04</a:t>
                      </a:r>
                    </a:p>
                  </a:txBody>
                  <a:tcPr marL="6695" marR="6695" marT="6695" marB="0" anchor="b">
                    <a:lnL>
                      <a:noFill/>
                    </a:lnL>
                    <a:lnR>
                      <a:noFill/>
                    </a:lnR>
                    <a:lnT>
                      <a:noFill/>
                    </a:lnT>
                    <a:lnB>
                      <a:noFill/>
                    </a:lnB>
                  </a:tcPr>
                </a:tc>
              </a:tr>
              <a:tr h="221457">
                <a:tc>
                  <a:txBody>
                    <a:bodyPr/>
                    <a:lstStyle/>
                    <a:p>
                      <a:pPr algn="ctr" fontAlgn="b"/>
                      <a:r>
                        <a:rPr lang="en-US" sz="1400" b="0" i="0" u="none" strike="noStrike">
                          <a:solidFill>
                            <a:srgbClr val="000000"/>
                          </a:solidFill>
                          <a:latin typeface="Calibri"/>
                        </a:rPr>
                        <a:t>2</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1985</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3235.50</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131.06</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37.09</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15.70</a:t>
                      </a:r>
                    </a:p>
                  </a:txBody>
                  <a:tcPr marL="6695" marR="6695" marT="6695" marB="0" anchor="b">
                    <a:lnL>
                      <a:noFill/>
                    </a:lnL>
                    <a:lnR>
                      <a:noFill/>
                    </a:lnR>
                    <a:lnT>
                      <a:noFill/>
                    </a:lnT>
                    <a:lnB>
                      <a:noFill/>
                    </a:lnB>
                  </a:tcPr>
                </a:tc>
              </a:tr>
              <a:tr h="221457">
                <a:tc>
                  <a:txBody>
                    <a:bodyPr/>
                    <a:lstStyle/>
                    <a:p>
                      <a:pPr algn="ctr" fontAlgn="b"/>
                      <a:r>
                        <a:rPr lang="en-US" sz="1400" b="0" i="0" u="none" strike="noStrike">
                          <a:solidFill>
                            <a:srgbClr val="000000"/>
                          </a:solidFill>
                          <a:latin typeface="Calibri"/>
                        </a:rPr>
                        <a:t>2</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1986</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3634.50</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132.79</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36.76</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15.94</a:t>
                      </a:r>
                    </a:p>
                  </a:txBody>
                  <a:tcPr marL="6695" marR="6695" marT="6695" marB="0" anchor="b">
                    <a:lnL>
                      <a:noFill/>
                    </a:lnL>
                    <a:lnR>
                      <a:noFill/>
                    </a:lnR>
                    <a:lnT>
                      <a:noFill/>
                    </a:lnT>
                    <a:lnB>
                      <a:noFill/>
                    </a:lnB>
                  </a:tcPr>
                </a:tc>
              </a:tr>
              <a:tr h="221457">
                <a:tc>
                  <a:txBody>
                    <a:bodyPr/>
                    <a:lstStyle/>
                    <a:p>
                      <a:pPr algn="ctr" fontAlgn="b"/>
                      <a:r>
                        <a:rPr lang="en-US" sz="1400" b="0" i="0" u="none" strike="noStrike">
                          <a:solidFill>
                            <a:srgbClr val="000000"/>
                          </a:solidFill>
                          <a:latin typeface="Calibri"/>
                        </a:rPr>
                        <a:t>2</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1987</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3739.50</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35.75</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35.27</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14.30</a:t>
                      </a:r>
                    </a:p>
                  </a:txBody>
                  <a:tcPr marL="6695" marR="6695" marT="6695" marB="0" anchor="b">
                    <a:lnL>
                      <a:noFill/>
                    </a:lnL>
                    <a:lnR>
                      <a:noFill/>
                    </a:lnR>
                    <a:lnT>
                      <a:noFill/>
                    </a:lnT>
                    <a:lnB>
                      <a:noFill/>
                    </a:lnB>
                  </a:tcPr>
                </a:tc>
              </a:tr>
              <a:tr h="221457">
                <a:tc>
                  <a:txBody>
                    <a:bodyPr/>
                    <a:lstStyle/>
                    <a:p>
                      <a:pPr algn="ctr" fontAlgn="b"/>
                      <a:r>
                        <a:rPr lang="en-US" sz="1400" b="0" i="0" u="none" strike="noStrike">
                          <a:solidFill>
                            <a:srgbClr val="000000"/>
                          </a:solidFill>
                          <a:latin typeface="Calibri"/>
                        </a:rPr>
                        <a:t>2</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1988</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3453.00</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230.50</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36.83</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15.96</a:t>
                      </a:r>
                    </a:p>
                  </a:txBody>
                  <a:tcPr marL="6695" marR="6695" marT="6695" marB="0" anchor="b">
                    <a:lnL>
                      <a:noFill/>
                    </a:lnL>
                    <a:lnR>
                      <a:noFill/>
                    </a:lnR>
                    <a:lnT>
                      <a:noFill/>
                    </a:lnT>
                    <a:lnB>
                      <a:noFill/>
                    </a:lnB>
                  </a:tcPr>
                </a:tc>
              </a:tr>
              <a:tr h="221457">
                <a:tc>
                  <a:txBody>
                    <a:bodyPr/>
                    <a:lstStyle/>
                    <a:p>
                      <a:pPr algn="ctr" fontAlgn="b"/>
                      <a:r>
                        <a:rPr lang="en-US" sz="1400" b="0" i="0" u="none" strike="noStrike">
                          <a:solidFill>
                            <a:srgbClr val="000000"/>
                          </a:solidFill>
                          <a:latin typeface="Calibri"/>
                        </a:rPr>
                        <a:t>2</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1989</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3907.67</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20.88</a:t>
                      </a:r>
                    </a:p>
                  </a:txBody>
                  <a:tcPr marL="6695" marR="6695" marT="6695" marB="0" anchor="b">
                    <a:lnL>
                      <a:noFill/>
                    </a:lnL>
                    <a:lnR>
                      <a:noFill/>
                    </a:lnR>
                    <a:lnT>
                      <a:noFill/>
                    </a:lnT>
                    <a:lnB>
                      <a:noFill/>
                    </a:lnB>
                  </a:tcPr>
                </a:tc>
                <a:tc>
                  <a:txBody>
                    <a:bodyPr/>
                    <a:lstStyle/>
                    <a:p>
                      <a:pPr algn="ctr" fontAlgn="b"/>
                      <a:r>
                        <a:rPr lang="en-US" sz="1400" b="0" i="0" u="none" strike="noStrike">
                          <a:solidFill>
                            <a:srgbClr val="000000"/>
                          </a:solidFill>
                          <a:latin typeface="Calibri"/>
                        </a:rPr>
                        <a:t>33.97</a:t>
                      </a:r>
                    </a:p>
                  </a:txBody>
                  <a:tcPr marL="6695" marR="6695" marT="6695" marB="0" anchor="b">
                    <a:lnL>
                      <a:noFill/>
                    </a:lnL>
                    <a:lnR>
                      <a:noFill/>
                    </a:lnR>
                    <a:lnT>
                      <a:noFill/>
                    </a:lnT>
                    <a:lnB>
                      <a:noFill/>
                    </a:lnB>
                  </a:tcPr>
                </a:tc>
                <a:tc>
                  <a:txBody>
                    <a:bodyPr/>
                    <a:lstStyle/>
                    <a:p>
                      <a:pPr algn="ctr" fontAlgn="b"/>
                      <a:r>
                        <a:rPr lang="en-US" sz="1400" b="0" i="0" u="none" strike="noStrike" dirty="0">
                          <a:solidFill>
                            <a:srgbClr val="000000"/>
                          </a:solidFill>
                          <a:latin typeface="Calibri"/>
                        </a:rPr>
                        <a:t>13.89</a:t>
                      </a:r>
                    </a:p>
                  </a:txBody>
                  <a:tcPr marL="6695" marR="6695" marT="6695" marB="0" anchor="b">
                    <a:lnL>
                      <a:noFill/>
                    </a:lnL>
                    <a:lnR>
                      <a:noFill/>
                    </a:lnR>
                    <a:lnT>
                      <a:noFill/>
                    </a:lnT>
                    <a:lnB>
                      <a:noFill/>
                    </a:lnB>
                  </a:tcPr>
                </a:tc>
              </a:tr>
            </a:tbl>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nvGraphicFramePr>
        <p:xfrm>
          <a:off x="214313" y="928688"/>
          <a:ext cx="8786871" cy="6056895"/>
        </p:xfrm>
        <a:graphic>
          <a:graphicData uri="http://schemas.openxmlformats.org/drawingml/2006/table">
            <a:tbl>
              <a:tblPr/>
              <a:tblGrid>
                <a:gridCol w="976319"/>
                <a:gridCol w="976319"/>
                <a:gridCol w="976319"/>
                <a:gridCol w="976319"/>
                <a:gridCol w="976319"/>
                <a:gridCol w="976319"/>
                <a:gridCol w="976319"/>
                <a:gridCol w="976319"/>
                <a:gridCol w="976319"/>
              </a:tblGrid>
              <a:tr h="207445">
                <a:tc gridSpan="2">
                  <a:txBody>
                    <a:bodyPr/>
                    <a:lstStyle/>
                    <a:p>
                      <a:pPr algn="l" fontAlgn="b"/>
                      <a:r>
                        <a:rPr lang="en-US" sz="1400" b="0" i="0" u="none" strike="noStrike" dirty="0">
                          <a:solidFill>
                            <a:srgbClr val="000000"/>
                          </a:solidFill>
                          <a:latin typeface="Calibri"/>
                        </a:rPr>
                        <a:t>SUMMARY OUTPUT</a:t>
                      </a:r>
                    </a:p>
                  </a:txBody>
                  <a:tcPr marL="7229" marR="7229" marT="7229" marB="0" anchor="b">
                    <a:lnL>
                      <a:noFill/>
                    </a:lnL>
                    <a:lnR>
                      <a:noFill/>
                    </a:lnR>
                    <a:lnT>
                      <a:noFill/>
                    </a:lnT>
                    <a:lnB>
                      <a:noFill/>
                    </a:lnB>
                  </a:tcPr>
                </a:tc>
                <a:tc hMerge="1">
                  <a:txBody>
                    <a:bodyPr/>
                    <a:lstStyle/>
                    <a:p>
                      <a:endParaRPr lang="en-US"/>
                    </a:p>
                  </a:txBody>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dirty="0">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dirty="0">
                        <a:solidFill>
                          <a:srgbClr val="000000"/>
                        </a:solidFill>
                        <a:latin typeface="Calibri"/>
                      </a:endParaRPr>
                    </a:p>
                  </a:txBody>
                  <a:tcPr marL="7229" marR="7229" marT="7229" marB="0" anchor="b">
                    <a:lnL>
                      <a:noFill/>
                    </a:lnL>
                    <a:lnR>
                      <a:noFill/>
                    </a:lnR>
                    <a:lnT>
                      <a:noFill/>
                    </a:lnT>
                    <a:lnB>
                      <a:noFill/>
                    </a:lnB>
                  </a:tcPr>
                </a:tc>
              </a:tr>
              <a:tr h="207445">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r>
              <a:tr h="207445">
                <a:tc gridSpan="2">
                  <a:txBody>
                    <a:bodyPr/>
                    <a:lstStyle/>
                    <a:p>
                      <a:pPr algn="ctr" fontAlgn="b"/>
                      <a:r>
                        <a:rPr lang="en-US" sz="1400" b="0" i="1" u="none" strike="noStrike">
                          <a:solidFill>
                            <a:srgbClr val="000000"/>
                          </a:solidFill>
                          <a:latin typeface="Calibri"/>
                        </a:rPr>
                        <a:t>Regression Statistics</a:t>
                      </a:r>
                    </a:p>
                  </a:txBody>
                  <a:tcPr marL="7229" marR="7229" marT="7229"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r>
              <a:tr h="207445">
                <a:tc>
                  <a:txBody>
                    <a:bodyPr/>
                    <a:lstStyle/>
                    <a:p>
                      <a:pPr algn="l" fontAlgn="b"/>
                      <a:r>
                        <a:rPr lang="en-US" sz="1400" b="0" i="0" u="none" strike="noStrike">
                          <a:solidFill>
                            <a:srgbClr val="000000"/>
                          </a:solidFill>
                          <a:latin typeface="Calibri"/>
                        </a:rPr>
                        <a:t>Multiple R</a:t>
                      </a:r>
                    </a:p>
                  </a:txBody>
                  <a:tcPr marL="7229" marR="7229" marT="722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400" b="0" i="0" u="none" strike="noStrike">
                          <a:solidFill>
                            <a:srgbClr val="000000"/>
                          </a:solidFill>
                          <a:latin typeface="Calibri"/>
                        </a:rPr>
                        <a:t>0.509907</a:t>
                      </a:r>
                    </a:p>
                  </a:txBody>
                  <a:tcPr marL="7229" marR="7229" marT="722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r>
              <a:tr h="207445">
                <a:tc>
                  <a:txBody>
                    <a:bodyPr/>
                    <a:lstStyle/>
                    <a:p>
                      <a:pPr algn="l" fontAlgn="b"/>
                      <a:r>
                        <a:rPr lang="en-US" sz="1400" b="0" i="0" u="none" strike="noStrike">
                          <a:solidFill>
                            <a:srgbClr val="000000"/>
                          </a:solidFill>
                          <a:latin typeface="Calibri"/>
                        </a:rPr>
                        <a:t>R Square</a:t>
                      </a:r>
                    </a:p>
                  </a:txBody>
                  <a:tcPr marL="7229" marR="7229" marT="7229" marB="0" anchor="b">
                    <a:lnL>
                      <a:noFill/>
                    </a:lnL>
                    <a:lnR>
                      <a:noFill/>
                    </a:lnR>
                    <a:lnT>
                      <a:noFill/>
                    </a:lnT>
                    <a:lnB>
                      <a:noFill/>
                    </a:lnB>
                  </a:tcPr>
                </a:tc>
                <a:tc>
                  <a:txBody>
                    <a:bodyPr/>
                    <a:lstStyle/>
                    <a:p>
                      <a:pPr algn="r" fontAlgn="b"/>
                      <a:r>
                        <a:rPr lang="en-US" sz="1400" b="1" i="0" u="none" strike="noStrike" dirty="0">
                          <a:solidFill>
                            <a:srgbClr val="0000FF"/>
                          </a:solidFill>
                          <a:latin typeface="Calibri"/>
                        </a:rPr>
                        <a:t>0.260005</a:t>
                      </a:r>
                    </a:p>
                  </a:txBody>
                  <a:tcPr marL="7229" marR="7229" marT="7229" marB="0" anchor="b">
                    <a:lnL>
                      <a:noFill/>
                    </a:lnL>
                    <a:lnR>
                      <a:noFill/>
                    </a:lnR>
                    <a:lnT>
                      <a:noFill/>
                    </a:lnT>
                    <a:lnB>
                      <a:noFill/>
                    </a:lnB>
                  </a:tcPr>
                </a:tc>
                <a:tc>
                  <a:txBody>
                    <a:bodyPr/>
                    <a:lstStyle/>
                    <a:p>
                      <a:pPr algn="l" fontAlgn="b"/>
                      <a:endParaRPr lang="en-US" sz="1400" b="0" i="0" u="none" strike="noStrike" dirty="0">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r>
              <a:tr h="407001">
                <a:tc>
                  <a:txBody>
                    <a:bodyPr/>
                    <a:lstStyle/>
                    <a:p>
                      <a:pPr algn="l" fontAlgn="b"/>
                      <a:r>
                        <a:rPr lang="en-US" sz="1400" b="0" i="0" u="none" strike="noStrike">
                          <a:solidFill>
                            <a:srgbClr val="000000"/>
                          </a:solidFill>
                          <a:latin typeface="Calibri"/>
                        </a:rPr>
                        <a:t>Adjusted R Square</a:t>
                      </a:r>
                    </a:p>
                  </a:txBody>
                  <a:tcPr marL="7229" marR="7229" marT="7229" marB="0" anchor="b">
                    <a:lnL>
                      <a:noFill/>
                    </a:lnL>
                    <a:lnR>
                      <a:noFill/>
                    </a:lnR>
                    <a:lnT>
                      <a:noFill/>
                    </a:lnT>
                    <a:lnB>
                      <a:noFill/>
                    </a:lnB>
                  </a:tcPr>
                </a:tc>
                <a:tc>
                  <a:txBody>
                    <a:bodyPr/>
                    <a:lstStyle/>
                    <a:p>
                      <a:pPr algn="r" fontAlgn="b"/>
                      <a:r>
                        <a:rPr lang="en-US" sz="1400" b="0" i="0" u="none" strike="noStrike">
                          <a:solidFill>
                            <a:srgbClr val="000000"/>
                          </a:solidFill>
                          <a:latin typeface="Calibri"/>
                        </a:rPr>
                        <a:t>0.240867</a:t>
                      </a: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dirty="0">
                        <a:solidFill>
                          <a:srgbClr val="000000"/>
                        </a:solidFill>
                        <a:latin typeface="Calibri"/>
                      </a:endParaRPr>
                    </a:p>
                  </a:txBody>
                  <a:tcPr marL="7229" marR="7229" marT="7229" marB="0" anchor="b">
                    <a:lnL>
                      <a:noFill/>
                    </a:lnL>
                    <a:lnR>
                      <a:noFill/>
                    </a:lnR>
                    <a:lnT>
                      <a:noFill/>
                    </a:lnT>
                    <a:lnB>
                      <a:noFill/>
                    </a:lnB>
                  </a:tcPr>
                </a:tc>
              </a:tr>
              <a:tr h="407001">
                <a:tc>
                  <a:txBody>
                    <a:bodyPr/>
                    <a:lstStyle/>
                    <a:p>
                      <a:pPr algn="l" fontAlgn="b"/>
                      <a:r>
                        <a:rPr lang="en-US" sz="1400" b="0" i="0" u="none" strike="noStrike">
                          <a:solidFill>
                            <a:srgbClr val="000000"/>
                          </a:solidFill>
                          <a:latin typeface="Calibri"/>
                        </a:rPr>
                        <a:t>Standard Error</a:t>
                      </a:r>
                    </a:p>
                  </a:txBody>
                  <a:tcPr marL="7229" marR="7229" marT="7229" marB="0" anchor="b">
                    <a:lnL>
                      <a:noFill/>
                    </a:lnL>
                    <a:lnR>
                      <a:noFill/>
                    </a:lnR>
                    <a:lnT>
                      <a:noFill/>
                    </a:lnT>
                    <a:lnB>
                      <a:noFill/>
                    </a:lnB>
                  </a:tcPr>
                </a:tc>
                <a:tc>
                  <a:txBody>
                    <a:bodyPr/>
                    <a:lstStyle/>
                    <a:p>
                      <a:pPr algn="r" fontAlgn="b"/>
                      <a:r>
                        <a:rPr lang="en-US" sz="1400" b="0" i="0" u="none" strike="noStrike">
                          <a:solidFill>
                            <a:srgbClr val="000000"/>
                          </a:solidFill>
                          <a:latin typeface="Calibri"/>
                        </a:rPr>
                        <a:t>540.8844</a:t>
                      </a: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r>
              <a:tr h="285543">
                <a:tc>
                  <a:txBody>
                    <a:bodyPr/>
                    <a:lstStyle/>
                    <a:p>
                      <a:pPr algn="l" fontAlgn="b"/>
                      <a:r>
                        <a:rPr lang="en-US" sz="1400" b="0" i="0" u="none" strike="noStrike">
                          <a:solidFill>
                            <a:srgbClr val="000000"/>
                          </a:solidFill>
                          <a:latin typeface="Calibri"/>
                        </a:rPr>
                        <a:t>Observations</a:t>
                      </a:r>
                    </a:p>
                  </a:txBody>
                  <a:tcPr marL="7229" marR="7229" marT="7229"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Calibri"/>
                        </a:rPr>
                        <a:t>120</a:t>
                      </a:r>
                    </a:p>
                  </a:txBody>
                  <a:tcPr marL="7229" marR="7229" marT="7229"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dirty="0">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r>
              <a:tr h="207445">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400" b="0" i="0" u="none" strike="noStrike" dirty="0">
                        <a:solidFill>
                          <a:srgbClr val="000000"/>
                        </a:solidFill>
                        <a:latin typeface="Calibri"/>
                      </a:endParaRPr>
                    </a:p>
                  </a:txBody>
                  <a:tcPr marL="7229" marR="7229" marT="7229"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r>
              <a:tr h="0">
                <a:tc>
                  <a:txBody>
                    <a:bodyPr/>
                    <a:lstStyle/>
                    <a:p>
                      <a:pPr algn="l" fontAlgn="b"/>
                      <a:r>
                        <a:rPr lang="en-US" sz="1400" b="0" i="0" u="none" strike="noStrike">
                          <a:solidFill>
                            <a:srgbClr val="000000"/>
                          </a:solidFill>
                          <a:latin typeface="Calibri"/>
                        </a:rPr>
                        <a:t>ANOVA</a:t>
                      </a:r>
                    </a:p>
                  </a:txBody>
                  <a:tcPr marL="7229" marR="7229" marT="7229"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dirty="0">
                        <a:solidFill>
                          <a:srgbClr val="000000"/>
                        </a:solidFill>
                        <a:latin typeface="Calibri"/>
                      </a:endParaRPr>
                    </a:p>
                  </a:txBody>
                  <a:tcPr marL="7229" marR="7229" marT="7229"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r>
              <a:tr h="285543">
                <a:tc>
                  <a:txBody>
                    <a:bodyPr/>
                    <a:lstStyle/>
                    <a:p>
                      <a:pPr algn="ctr" fontAlgn="b"/>
                      <a:r>
                        <a:rPr lang="en-US" sz="1400" b="0" i="1" u="none" strike="noStrike">
                          <a:solidFill>
                            <a:srgbClr val="000000"/>
                          </a:solidFill>
                          <a:latin typeface="Calibri"/>
                        </a:rPr>
                        <a:t> </a:t>
                      </a:r>
                    </a:p>
                  </a:txBody>
                  <a:tcPr marL="7229" marR="7229" marT="7229"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1" u="none" strike="noStrike">
                          <a:solidFill>
                            <a:srgbClr val="000000"/>
                          </a:solidFill>
                          <a:latin typeface="Calibri"/>
                        </a:rPr>
                        <a:t>df</a:t>
                      </a:r>
                    </a:p>
                  </a:txBody>
                  <a:tcPr marL="7229" marR="7229" marT="7229"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1" u="none" strike="noStrike">
                          <a:solidFill>
                            <a:srgbClr val="000000"/>
                          </a:solidFill>
                          <a:latin typeface="Calibri"/>
                        </a:rPr>
                        <a:t>SS</a:t>
                      </a:r>
                    </a:p>
                  </a:txBody>
                  <a:tcPr marL="7229" marR="7229" marT="7229"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1" u="none" strike="noStrike">
                          <a:solidFill>
                            <a:srgbClr val="000000"/>
                          </a:solidFill>
                          <a:latin typeface="Calibri"/>
                        </a:rPr>
                        <a:t>MS</a:t>
                      </a:r>
                    </a:p>
                  </a:txBody>
                  <a:tcPr marL="7229" marR="7229" marT="7229"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1" u="none" strike="noStrike">
                          <a:solidFill>
                            <a:srgbClr val="000000"/>
                          </a:solidFill>
                          <a:latin typeface="Calibri"/>
                        </a:rPr>
                        <a:t>F</a:t>
                      </a:r>
                    </a:p>
                  </a:txBody>
                  <a:tcPr marL="7229" marR="7229" marT="7229"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1" u="none" strike="noStrike">
                          <a:solidFill>
                            <a:srgbClr val="000000"/>
                          </a:solidFill>
                          <a:latin typeface="Calibri"/>
                        </a:rPr>
                        <a:t>Significance F</a:t>
                      </a:r>
                    </a:p>
                  </a:txBody>
                  <a:tcPr marL="7229" marR="7229" marT="7229"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dirty="0">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dirty="0">
                        <a:solidFill>
                          <a:srgbClr val="000000"/>
                        </a:solidFill>
                        <a:latin typeface="Calibri"/>
                      </a:endParaRPr>
                    </a:p>
                  </a:txBody>
                  <a:tcPr marL="7229" marR="7229" marT="7229" marB="0" anchor="b">
                    <a:lnL>
                      <a:noFill/>
                    </a:lnL>
                    <a:lnR>
                      <a:noFill/>
                    </a:lnR>
                    <a:lnT>
                      <a:noFill/>
                    </a:lnT>
                    <a:lnB>
                      <a:noFill/>
                    </a:lnB>
                  </a:tcPr>
                </a:tc>
              </a:tr>
              <a:tr h="285543">
                <a:tc>
                  <a:txBody>
                    <a:bodyPr/>
                    <a:lstStyle/>
                    <a:p>
                      <a:pPr algn="l" fontAlgn="b"/>
                      <a:r>
                        <a:rPr lang="en-US" sz="1400" b="0" i="0" u="none" strike="noStrike">
                          <a:solidFill>
                            <a:srgbClr val="000000"/>
                          </a:solidFill>
                          <a:latin typeface="Calibri"/>
                        </a:rPr>
                        <a:t>Regression</a:t>
                      </a:r>
                    </a:p>
                  </a:txBody>
                  <a:tcPr marL="7229" marR="7229" marT="722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400" b="0" i="0" u="none" strike="noStrike">
                          <a:solidFill>
                            <a:srgbClr val="000000"/>
                          </a:solidFill>
                          <a:latin typeface="Calibri"/>
                        </a:rPr>
                        <a:t>3</a:t>
                      </a:r>
                    </a:p>
                  </a:txBody>
                  <a:tcPr marL="7229" marR="7229" marT="722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400" b="0" i="0" u="none" strike="noStrike">
                          <a:solidFill>
                            <a:srgbClr val="000000"/>
                          </a:solidFill>
                          <a:latin typeface="Calibri"/>
                        </a:rPr>
                        <a:t>11923923</a:t>
                      </a:r>
                    </a:p>
                  </a:txBody>
                  <a:tcPr marL="7229" marR="7229" marT="722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400" b="0" i="0" u="none" strike="noStrike">
                          <a:solidFill>
                            <a:srgbClr val="000000"/>
                          </a:solidFill>
                          <a:latin typeface="Calibri"/>
                        </a:rPr>
                        <a:t>3974641</a:t>
                      </a:r>
                    </a:p>
                  </a:txBody>
                  <a:tcPr marL="7229" marR="7229" marT="722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400" b="1" i="0" u="none" strike="noStrike" dirty="0">
                          <a:solidFill>
                            <a:srgbClr val="0000FF"/>
                          </a:solidFill>
                          <a:latin typeface="Calibri"/>
                        </a:rPr>
                        <a:t>13.58592</a:t>
                      </a:r>
                    </a:p>
                  </a:txBody>
                  <a:tcPr marL="7229" marR="7229" marT="722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400" b="1" i="0" u="none" strike="noStrike" dirty="0">
                          <a:solidFill>
                            <a:srgbClr val="0000FF"/>
                          </a:solidFill>
                          <a:latin typeface="Calibri"/>
                        </a:rPr>
                        <a:t>1.17E-07</a:t>
                      </a:r>
                    </a:p>
                  </a:txBody>
                  <a:tcPr marL="7229" marR="7229" marT="722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400" b="0" i="0" u="none" strike="noStrike" dirty="0">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r>
              <a:tr h="207445">
                <a:tc>
                  <a:txBody>
                    <a:bodyPr/>
                    <a:lstStyle/>
                    <a:p>
                      <a:pPr algn="l" fontAlgn="b"/>
                      <a:r>
                        <a:rPr lang="en-US" sz="1400" b="0" i="0" u="none" strike="noStrike">
                          <a:solidFill>
                            <a:srgbClr val="000000"/>
                          </a:solidFill>
                          <a:latin typeface="Calibri"/>
                        </a:rPr>
                        <a:t>Residual</a:t>
                      </a:r>
                    </a:p>
                  </a:txBody>
                  <a:tcPr marL="7229" marR="7229" marT="7229" marB="0" anchor="b">
                    <a:lnL>
                      <a:noFill/>
                    </a:lnL>
                    <a:lnR>
                      <a:noFill/>
                    </a:lnR>
                    <a:lnT>
                      <a:noFill/>
                    </a:lnT>
                    <a:lnB>
                      <a:noFill/>
                    </a:lnB>
                  </a:tcPr>
                </a:tc>
                <a:tc>
                  <a:txBody>
                    <a:bodyPr/>
                    <a:lstStyle/>
                    <a:p>
                      <a:pPr algn="r" fontAlgn="b"/>
                      <a:r>
                        <a:rPr lang="en-US" sz="1400" b="0" i="0" u="none" strike="noStrike">
                          <a:solidFill>
                            <a:srgbClr val="000000"/>
                          </a:solidFill>
                          <a:latin typeface="Calibri"/>
                        </a:rPr>
                        <a:t>116</a:t>
                      </a:r>
                    </a:p>
                  </a:txBody>
                  <a:tcPr marL="7229" marR="7229" marT="7229" marB="0" anchor="b">
                    <a:lnL>
                      <a:noFill/>
                    </a:lnL>
                    <a:lnR>
                      <a:noFill/>
                    </a:lnR>
                    <a:lnT>
                      <a:noFill/>
                    </a:lnT>
                    <a:lnB>
                      <a:noFill/>
                    </a:lnB>
                  </a:tcPr>
                </a:tc>
                <a:tc>
                  <a:txBody>
                    <a:bodyPr/>
                    <a:lstStyle/>
                    <a:p>
                      <a:pPr algn="r" fontAlgn="b"/>
                      <a:r>
                        <a:rPr lang="en-US" sz="1400" b="0" i="0" u="none" strike="noStrike">
                          <a:solidFill>
                            <a:srgbClr val="000000"/>
                          </a:solidFill>
                          <a:latin typeface="Calibri"/>
                        </a:rPr>
                        <a:t>33936484</a:t>
                      </a:r>
                    </a:p>
                  </a:txBody>
                  <a:tcPr marL="7229" marR="7229" marT="7229" marB="0" anchor="b">
                    <a:lnL>
                      <a:noFill/>
                    </a:lnL>
                    <a:lnR>
                      <a:noFill/>
                    </a:lnR>
                    <a:lnT>
                      <a:noFill/>
                    </a:lnT>
                    <a:lnB>
                      <a:noFill/>
                    </a:lnB>
                  </a:tcPr>
                </a:tc>
                <a:tc>
                  <a:txBody>
                    <a:bodyPr/>
                    <a:lstStyle/>
                    <a:p>
                      <a:pPr algn="r" fontAlgn="b"/>
                      <a:r>
                        <a:rPr lang="en-US" sz="1400" b="0" i="0" u="none" strike="noStrike">
                          <a:solidFill>
                            <a:srgbClr val="000000"/>
                          </a:solidFill>
                          <a:latin typeface="Calibri"/>
                        </a:rPr>
                        <a:t>292555.9</a:t>
                      </a: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dirty="0">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r>
              <a:tr h="207445">
                <a:tc>
                  <a:txBody>
                    <a:bodyPr/>
                    <a:lstStyle/>
                    <a:p>
                      <a:pPr algn="l" fontAlgn="b"/>
                      <a:r>
                        <a:rPr lang="en-US" sz="1400" b="0" i="0" u="none" strike="noStrike">
                          <a:solidFill>
                            <a:srgbClr val="000000"/>
                          </a:solidFill>
                          <a:latin typeface="Calibri"/>
                        </a:rPr>
                        <a:t>Total</a:t>
                      </a:r>
                    </a:p>
                  </a:txBody>
                  <a:tcPr marL="7229" marR="7229" marT="7229"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Calibri"/>
                        </a:rPr>
                        <a:t>119</a:t>
                      </a:r>
                    </a:p>
                  </a:txBody>
                  <a:tcPr marL="7229" marR="7229" marT="7229"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Calibri"/>
                        </a:rPr>
                        <a:t>45860407</a:t>
                      </a:r>
                    </a:p>
                  </a:txBody>
                  <a:tcPr marL="7229" marR="7229" marT="7229"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 </a:t>
                      </a:r>
                    </a:p>
                  </a:txBody>
                  <a:tcPr marL="7229" marR="7229" marT="7229"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 </a:t>
                      </a:r>
                    </a:p>
                  </a:txBody>
                  <a:tcPr marL="7229" marR="7229" marT="7229"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 </a:t>
                      </a:r>
                    </a:p>
                  </a:txBody>
                  <a:tcPr marL="7229" marR="7229" marT="7229"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r>
              <a:tr h="207445">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dirty="0">
                        <a:solidFill>
                          <a:srgbClr val="000000"/>
                        </a:solidFill>
                        <a:latin typeface="Calibri"/>
                      </a:endParaRPr>
                    </a:p>
                  </a:txBody>
                  <a:tcPr marL="7229" marR="7229" marT="7229" marB="0" anchor="b">
                    <a:lnL>
                      <a:noFill/>
                    </a:lnL>
                    <a:lnR>
                      <a:noFill/>
                    </a:lnR>
                    <a:lnT>
                      <a:noFill/>
                    </a:lnT>
                    <a:lnB w="12700" cap="flat" cmpd="sng" algn="ctr">
                      <a:solidFill>
                        <a:srgbClr val="000000"/>
                      </a:solidFill>
                      <a:prstDash val="solid"/>
                      <a:round/>
                      <a:headEnd type="none" w="med" len="med"/>
                      <a:tailEnd type="none" w="med" len="med"/>
                    </a:lnB>
                  </a:tcPr>
                </a:tc>
              </a:tr>
              <a:tr h="407001">
                <a:tc>
                  <a:txBody>
                    <a:bodyPr/>
                    <a:lstStyle/>
                    <a:p>
                      <a:pPr algn="ctr" fontAlgn="b"/>
                      <a:r>
                        <a:rPr lang="en-US" sz="1400" b="0" i="1" u="none" strike="noStrike" dirty="0">
                          <a:solidFill>
                            <a:srgbClr val="000000"/>
                          </a:solidFill>
                          <a:latin typeface="Calibri"/>
                        </a:rPr>
                        <a:t> </a:t>
                      </a:r>
                    </a:p>
                  </a:txBody>
                  <a:tcPr marL="7229" marR="7229" marT="7229"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1" u="none" strike="noStrike">
                          <a:solidFill>
                            <a:srgbClr val="000000"/>
                          </a:solidFill>
                          <a:latin typeface="Calibri"/>
                        </a:rPr>
                        <a:t>Coefficients</a:t>
                      </a:r>
                    </a:p>
                  </a:txBody>
                  <a:tcPr marL="7229" marR="7229" marT="7229"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1" u="none" strike="noStrike">
                          <a:solidFill>
                            <a:srgbClr val="000000"/>
                          </a:solidFill>
                          <a:latin typeface="Calibri"/>
                        </a:rPr>
                        <a:t>Standard Error</a:t>
                      </a:r>
                    </a:p>
                  </a:txBody>
                  <a:tcPr marL="7229" marR="7229" marT="7229"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1" u="none" strike="noStrike">
                          <a:solidFill>
                            <a:srgbClr val="000000"/>
                          </a:solidFill>
                          <a:latin typeface="Calibri"/>
                        </a:rPr>
                        <a:t>t Stat</a:t>
                      </a:r>
                    </a:p>
                  </a:txBody>
                  <a:tcPr marL="7229" marR="7229" marT="7229"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1" u="none" strike="noStrike">
                          <a:solidFill>
                            <a:srgbClr val="000000"/>
                          </a:solidFill>
                          <a:latin typeface="Calibri"/>
                        </a:rPr>
                        <a:t>P-value</a:t>
                      </a:r>
                    </a:p>
                  </a:txBody>
                  <a:tcPr marL="7229" marR="7229" marT="7229"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1" u="none" strike="noStrike">
                          <a:solidFill>
                            <a:srgbClr val="000000"/>
                          </a:solidFill>
                          <a:latin typeface="Calibri"/>
                        </a:rPr>
                        <a:t>Lower 95%</a:t>
                      </a:r>
                    </a:p>
                  </a:txBody>
                  <a:tcPr marL="7229" marR="7229" marT="7229"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1" u="none" strike="noStrike">
                          <a:solidFill>
                            <a:srgbClr val="000000"/>
                          </a:solidFill>
                          <a:latin typeface="Calibri"/>
                        </a:rPr>
                        <a:t>Upper 95%</a:t>
                      </a:r>
                    </a:p>
                  </a:txBody>
                  <a:tcPr marL="7229" marR="7229" marT="7229"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1" u="none" strike="noStrike">
                          <a:solidFill>
                            <a:srgbClr val="000000"/>
                          </a:solidFill>
                          <a:latin typeface="Calibri"/>
                        </a:rPr>
                        <a:t>Lower 95.0%</a:t>
                      </a:r>
                    </a:p>
                  </a:txBody>
                  <a:tcPr marL="7229" marR="7229" marT="7229"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1" u="none" strike="noStrike">
                          <a:solidFill>
                            <a:srgbClr val="000000"/>
                          </a:solidFill>
                          <a:latin typeface="Calibri"/>
                        </a:rPr>
                        <a:t>Upper 95.0%</a:t>
                      </a:r>
                    </a:p>
                  </a:txBody>
                  <a:tcPr marL="7229" marR="7229" marT="7229"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7445">
                <a:tc>
                  <a:txBody>
                    <a:bodyPr/>
                    <a:lstStyle/>
                    <a:p>
                      <a:pPr algn="l" fontAlgn="b"/>
                      <a:r>
                        <a:rPr lang="en-US" sz="1400" b="0" i="0" u="none" strike="noStrike">
                          <a:solidFill>
                            <a:srgbClr val="000000"/>
                          </a:solidFill>
                          <a:latin typeface="Calibri"/>
                        </a:rPr>
                        <a:t>Intercept</a:t>
                      </a:r>
                    </a:p>
                  </a:txBody>
                  <a:tcPr marL="7229" marR="7229" marT="722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400" b="0" i="0" u="none" strike="noStrike">
                          <a:solidFill>
                            <a:srgbClr val="000000"/>
                          </a:solidFill>
                          <a:latin typeface="Calibri"/>
                        </a:rPr>
                        <a:t>8155.139</a:t>
                      </a:r>
                    </a:p>
                  </a:txBody>
                  <a:tcPr marL="7229" marR="7229" marT="722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400" b="0" i="0" u="none" strike="noStrike">
                          <a:solidFill>
                            <a:srgbClr val="000000"/>
                          </a:solidFill>
                          <a:latin typeface="Calibri"/>
                        </a:rPr>
                        <a:t>993.1936</a:t>
                      </a:r>
                    </a:p>
                  </a:txBody>
                  <a:tcPr marL="7229" marR="7229" marT="722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400" b="0" i="0" u="none" strike="noStrike">
                          <a:solidFill>
                            <a:srgbClr val="000000"/>
                          </a:solidFill>
                          <a:latin typeface="Calibri"/>
                        </a:rPr>
                        <a:t>8.211026</a:t>
                      </a:r>
                    </a:p>
                  </a:txBody>
                  <a:tcPr marL="7229" marR="7229" marT="722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400" b="0" i="0" u="none" strike="noStrike">
                          <a:solidFill>
                            <a:srgbClr val="000000"/>
                          </a:solidFill>
                          <a:latin typeface="Calibri"/>
                        </a:rPr>
                        <a:t>3.46E-13</a:t>
                      </a:r>
                    </a:p>
                  </a:txBody>
                  <a:tcPr marL="7229" marR="7229" marT="722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400" b="0" i="0" u="none" strike="noStrike">
                          <a:solidFill>
                            <a:srgbClr val="000000"/>
                          </a:solidFill>
                          <a:latin typeface="Calibri"/>
                        </a:rPr>
                        <a:t>6187.994</a:t>
                      </a:r>
                    </a:p>
                  </a:txBody>
                  <a:tcPr marL="7229" marR="7229" marT="722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400" b="0" i="0" u="none" strike="noStrike">
                          <a:solidFill>
                            <a:srgbClr val="000000"/>
                          </a:solidFill>
                          <a:latin typeface="Calibri"/>
                        </a:rPr>
                        <a:t>10122.28</a:t>
                      </a:r>
                    </a:p>
                  </a:txBody>
                  <a:tcPr marL="7229" marR="7229" marT="722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400" b="0" i="0" u="none" strike="noStrike">
                          <a:solidFill>
                            <a:srgbClr val="000000"/>
                          </a:solidFill>
                          <a:latin typeface="Calibri"/>
                        </a:rPr>
                        <a:t>6187.994</a:t>
                      </a:r>
                    </a:p>
                  </a:txBody>
                  <a:tcPr marL="7229" marR="7229" marT="722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400" b="0" i="0" u="none" strike="noStrike">
                          <a:solidFill>
                            <a:srgbClr val="000000"/>
                          </a:solidFill>
                          <a:latin typeface="Calibri"/>
                        </a:rPr>
                        <a:t>10122.28</a:t>
                      </a:r>
                    </a:p>
                  </a:txBody>
                  <a:tcPr marL="7229" marR="7229" marT="7229" marB="0" anchor="b">
                    <a:lnL>
                      <a:noFill/>
                    </a:lnL>
                    <a:lnR>
                      <a:noFill/>
                    </a:lnR>
                    <a:lnT w="6350" cap="flat" cmpd="sng" algn="ctr">
                      <a:solidFill>
                        <a:srgbClr val="000000"/>
                      </a:solidFill>
                      <a:prstDash val="solid"/>
                      <a:round/>
                      <a:headEnd type="none" w="med" len="med"/>
                      <a:tailEnd type="none" w="med" len="med"/>
                    </a:lnT>
                    <a:lnB>
                      <a:noFill/>
                    </a:lnB>
                  </a:tcPr>
                </a:tc>
              </a:tr>
              <a:tr h="207445">
                <a:tc>
                  <a:txBody>
                    <a:bodyPr/>
                    <a:lstStyle/>
                    <a:p>
                      <a:pPr algn="l" fontAlgn="b"/>
                      <a:r>
                        <a:rPr lang="en-US" sz="1400" b="0" i="0" u="none" strike="noStrike">
                          <a:solidFill>
                            <a:srgbClr val="000000"/>
                          </a:solidFill>
                          <a:latin typeface="Calibri"/>
                        </a:rPr>
                        <a:t>RF</a:t>
                      </a:r>
                    </a:p>
                  </a:txBody>
                  <a:tcPr marL="7229" marR="7229" marT="7229" marB="0" anchor="b">
                    <a:lnL>
                      <a:noFill/>
                    </a:lnL>
                    <a:lnR>
                      <a:noFill/>
                    </a:lnR>
                    <a:lnT>
                      <a:noFill/>
                    </a:lnT>
                    <a:lnB>
                      <a:noFill/>
                    </a:lnB>
                  </a:tcPr>
                </a:tc>
                <a:tc>
                  <a:txBody>
                    <a:bodyPr/>
                    <a:lstStyle/>
                    <a:p>
                      <a:pPr algn="r" fontAlgn="b"/>
                      <a:r>
                        <a:rPr lang="en-US" sz="1400" b="1" i="0" u="none" strike="noStrike" dirty="0">
                          <a:solidFill>
                            <a:srgbClr val="0000FF"/>
                          </a:solidFill>
                          <a:latin typeface="Calibri"/>
                        </a:rPr>
                        <a:t>-1.03638</a:t>
                      </a:r>
                    </a:p>
                  </a:txBody>
                  <a:tcPr marL="7229" marR="7229" marT="7229" marB="0" anchor="b">
                    <a:lnL>
                      <a:noFill/>
                    </a:lnL>
                    <a:lnR>
                      <a:noFill/>
                    </a:lnR>
                    <a:lnT>
                      <a:noFill/>
                    </a:lnT>
                    <a:lnB>
                      <a:noFill/>
                    </a:lnB>
                  </a:tcPr>
                </a:tc>
                <a:tc>
                  <a:txBody>
                    <a:bodyPr/>
                    <a:lstStyle/>
                    <a:p>
                      <a:pPr algn="r" fontAlgn="b"/>
                      <a:r>
                        <a:rPr lang="en-US" sz="1400" b="0" i="0" u="none" strike="noStrike">
                          <a:solidFill>
                            <a:srgbClr val="000000"/>
                          </a:solidFill>
                          <a:latin typeface="Calibri"/>
                        </a:rPr>
                        <a:t>0.432511</a:t>
                      </a:r>
                    </a:p>
                  </a:txBody>
                  <a:tcPr marL="7229" marR="7229" marT="7229" marB="0" anchor="b">
                    <a:lnL>
                      <a:noFill/>
                    </a:lnL>
                    <a:lnR>
                      <a:noFill/>
                    </a:lnR>
                    <a:lnT>
                      <a:noFill/>
                    </a:lnT>
                    <a:lnB>
                      <a:noFill/>
                    </a:lnB>
                  </a:tcPr>
                </a:tc>
                <a:tc>
                  <a:txBody>
                    <a:bodyPr/>
                    <a:lstStyle/>
                    <a:p>
                      <a:pPr algn="r" fontAlgn="b"/>
                      <a:r>
                        <a:rPr lang="en-US" sz="1400" b="0" i="0" u="none" strike="noStrike">
                          <a:solidFill>
                            <a:srgbClr val="000000"/>
                          </a:solidFill>
                          <a:latin typeface="Calibri"/>
                        </a:rPr>
                        <a:t>-2.3962</a:t>
                      </a:r>
                    </a:p>
                  </a:txBody>
                  <a:tcPr marL="7229" marR="7229" marT="7229" marB="0" anchor="b">
                    <a:lnL>
                      <a:noFill/>
                    </a:lnL>
                    <a:lnR>
                      <a:noFill/>
                    </a:lnR>
                    <a:lnT>
                      <a:noFill/>
                    </a:lnT>
                    <a:lnB>
                      <a:noFill/>
                    </a:lnB>
                  </a:tcPr>
                </a:tc>
                <a:tc>
                  <a:txBody>
                    <a:bodyPr/>
                    <a:lstStyle/>
                    <a:p>
                      <a:pPr algn="r" fontAlgn="b"/>
                      <a:r>
                        <a:rPr lang="en-US" sz="1400" b="0" i="0" u="none" strike="noStrike">
                          <a:solidFill>
                            <a:srgbClr val="000000"/>
                          </a:solidFill>
                          <a:latin typeface="Calibri"/>
                        </a:rPr>
                        <a:t>0.018165</a:t>
                      </a:r>
                    </a:p>
                  </a:txBody>
                  <a:tcPr marL="7229" marR="7229" marT="7229" marB="0" anchor="b">
                    <a:lnL>
                      <a:noFill/>
                    </a:lnL>
                    <a:lnR>
                      <a:noFill/>
                    </a:lnR>
                    <a:lnT>
                      <a:noFill/>
                    </a:lnT>
                    <a:lnB>
                      <a:noFill/>
                    </a:lnB>
                  </a:tcPr>
                </a:tc>
                <a:tc>
                  <a:txBody>
                    <a:bodyPr/>
                    <a:lstStyle/>
                    <a:p>
                      <a:pPr algn="r" fontAlgn="b"/>
                      <a:r>
                        <a:rPr lang="en-US" sz="1400" b="0" i="0" u="none" strike="noStrike">
                          <a:solidFill>
                            <a:srgbClr val="000000"/>
                          </a:solidFill>
                          <a:latin typeface="Calibri"/>
                        </a:rPr>
                        <a:t>-1.89303</a:t>
                      </a:r>
                    </a:p>
                  </a:txBody>
                  <a:tcPr marL="7229" marR="7229" marT="7229" marB="0" anchor="b">
                    <a:lnL>
                      <a:noFill/>
                    </a:lnL>
                    <a:lnR>
                      <a:noFill/>
                    </a:lnR>
                    <a:lnT>
                      <a:noFill/>
                    </a:lnT>
                    <a:lnB>
                      <a:noFill/>
                    </a:lnB>
                  </a:tcPr>
                </a:tc>
                <a:tc>
                  <a:txBody>
                    <a:bodyPr/>
                    <a:lstStyle/>
                    <a:p>
                      <a:pPr algn="r" fontAlgn="b"/>
                      <a:r>
                        <a:rPr lang="en-US" sz="1400" b="0" i="0" u="none" strike="noStrike">
                          <a:solidFill>
                            <a:srgbClr val="000000"/>
                          </a:solidFill>
                          <a:latin typeface="Calibri"/>
                        </a:rPr>
                        <a:t>-0.17974</a:t>
                      </a:r>
                    </a:p>
                  </a:txBody>
                  <a:tcPr marL="7229" marR="7229" marT="7229" marB="0" anchor="b">
                    <a:lnL>
                      <a:noFill/>
                    </a:lnL>
                    <a:lnR>
                      <a:noFill/>
                    </a:lnR>
                    <a:lnT>
                      <a:noFill/>
                    </a:lnT>
                    <a:lnB>
                      <a:noFill/>
                    </a:lnB>
                  </a:tcPr>
                </a:tc>
                <a:tc>
                  <a:txBody>
                    <a:bodyPr/>
                    <a:lstStyle/>
                    <a:p>
                      <a:pPr algn="r" fontAlgn="b"/>
                      <a:r>
                        <a:rPr lang="en-US" sz="1400" b="0" i="0" u="none" strike="noStrike">
                          <a:solidFill>
                            <a:srgbClr val="000000"/>
                          </a:solidFill>
                          <a:latin typeface="Calibri"/>
                        </a:rPr>
                        <a:t>-1.89303</a:t>
                      </a:r>
                    </a:p>
                  </a:txBody>
                  <a:tcPr marL="7229" marR="7229" marT="7229" marB="0" anchor="b">
                    <a:lnL>
                      <a:noFill/>
                    </a:lnL>
                    <a:lnR>
                      <a:noFill/>
                    </a:lnR>
                    <a:lnT>
                      <a:noFill/>
                    </a:lnT>
                    <a:lnB>
                      <a:noFill/>
                    </a:lnB>
                  </a:tcPr>
                </a:tc>
                <a:tc>
                  <a:txBody>
                    <a:bodyPr/>
                    <a:lstStyle/>
                    <a:p>
                      <a:pPr algn="r" fontAlgn="b"/>
                      <a:r>
                        <a:rPr lang="en-US" sz="1400" b="0" i="0" u="none" strike="noStrike">
                          <a:solidFill>
                            <a:srgbClr val="000000"/>
                          </a:solidFill>
                          <a:latin typeface="Calibri"/>
                        </a:rPr>
                        <a:t>-0.17974</a:t>
                      </a:r>
                    </a:p>
                  </a:txBody>
                  <a:tcPr marL="7229" marR="7229" marT="7229" marB="0" anchor="b">
                    <a:lnL>
                      <a:noFill/>
                    </a:lnL>
                    <a:lnR>
                      <a:noFill/>
                    </a:lnR>
                    <a:lnT>
                      <a:noFill/>
                    </a:lnT>
                    <a:lnB>
                      <a:noFill/>
                    </a:lnB>
                  </a:tcPr>
                </a:tc>
              </a:tr>
              <a:tr h="207445">
                <a:tc>
                  <a:txBody>
                    <a:bodyPr/>
                    <a:lstStyle/>
                    <a:p>
                      <a:pPr algn="l" fontAlgn="b"/>
                      <a:r>
                        <a:rPr lang="en-US" sz="1400" b="0" i="0" u="none" strike="noStrike">
                          <a:solidFill>
                            <a:srgbClr val="000000"/>
                          </a:solidFill>
                          <a:latin typeface="Calibri"/>
                        </a:rPr>
                        <a:t>Tmax</a:t>
                      </a:r>
                    </a:p>
                  </a:txBody>
                  <a:tcPr marL="7229" marR="7229" marT="7229" marB="0" anchor="b">
                    <a:lnL>
                      <a:noFill/>
                    </a:lnL>
                    <a:lnR>
                      <a:noFill/>
                    </a:lnR>
                    <a:lnT>
                      <a:noFill/>
                    </a:lnT>
                    <a:lnB>
                      <a:noFill/>
                    </a:lnB>
                  </a:tcPr>
                </a:tc>
                <a:tc>
                  <a:txBody>
                    <a:bodyPr/>
                    <a:lstStyle/>
                    <a:p>
                      <a:pPr algn="r" fontAlgn="b"/>
                      <a:r>
                        <a:rPr lang="en-US" sz="1400" b="1" i="0" u="none" strike="noStrike" dirty="0">
                          <a:solidFill>
                            <a:srgbClr val="0000FF"/>
                          </a:solidFill>
                          <a:latin typeface="Calibri"/>
                        </a:rPr>
                        <a:t>-139.618</a:t>
                      </a:r>
                    </a:p>
                  </a:txBody>
                  <a:tcPr marL="7229" marR="7229" marT="7229" marB="0" anchor="b">
                    <a:lnL>
                      <a:noFill/>
                    </a:lnL>
                    <a:lnR>
                      <a:noFill/>
                    </a:lnR>
                    <a:lnT>
                      <a:noFill/>
                    </a:lnT>
                    <a:lnB>
                      <a:noFill/>
                    </a:lnB>
                  </a:tcPr>
                </a:tc>
                <a:tc>
                  <a:txBody>
                    <a:bodyPr/>
                    <a:lstStyle/>
                    <a:p>
                      <a:pPr algn="r" fontAlgn="b"/>
                      <a:r>
                        <a:rPr lang="en-US" sz="1400" b="0" i="0" u="none" strike="noStrike">
                          <a:solidFill>
                            <a:srgbClr val="000000"/>
                          </a:solidFill>
                          <a:latin typeface="Calibri"/>
                        </a:rPr>
                        <a:t>23.35528</a:t>
                      </a:r>
                    </a:p>
                  </a:txBody>
                  <a:tcPr marL="7229" marR="7229" marT="7229" marB="0" anchor="b">
                    <a:lnL>
                      <a:noFill/>
                    </a:lnL>
                    <a:lnR>
                      <a:noFill/>
                    </a:lnR>
                    <a:lnT>
                      <a:noFill/>
                    </a:lnT>
                    <a:lnB>
                      <a:noFill/>
                    </a:lnB>
                  </a:tcPr>
                </a:tc>
                <a:tc>
                  <a:txBody>
                    <a:bodyPr/>
                    <a:lstStyle/>
                    <a:p>
                      <a:pPr algn="r" fontAlgn="b"/>
                      <a:r>
                        <a:rPr lang="en-US" sz="1400" b="0" i="0" u="none" strike="noStrike">
                          <a:solidFill>
                            <a:srgbClr val="000000"/>
                          </a:solidFill>
                          <a:latin typeface="Calibri"/>
                        </a:rPr>
                        <a:t>-5.978</a:t>
                      </a:r>
                    </a:p>
                  </a:txBody>
                  <a:tcPr marL="7229" marR="7229" marT="7229" marB="0" anchor="b">
                    <a:lnL>
                      <a:noFill/>
                    </a:lnL>
                    <a:lnR>
                      <a:noFill/>
                    </a:lnR>
                    <a:lnT>
                      <a:noFill/>
                    </a:lnT>
                    <a:lnB>
                      <a:noFill/>
                    </a:lnB>
                  </a:tcPr>
                </a:tc>
                <a:tc>
                  <a:txBody>
                    <a:bodyPr/>
                    <a:lstStyle/>
                    <a:p>
                      <a:pPr algn="r" fontAlgn="b"/>
                      <a:r>
                        <a:rPr lang="en-US" sz="1400" b="0" i="0" u="none" strike="noStrike">
                          <a:solidFill>
                            <a:srgbClr val="000000"/>
                          </a:solidFill>
                          <a:latin typeface="Calibri"/>
                        </a:rPr>
                        <a:t>2.55E-08</a:t>
                      </a:r>
                    </a:p>
                  </a:txBody>
                  <a:tcPr marL="7229" marR="7229" marT="7229" marB="0" anchor="b">
                    <a:lnL>
                      <a:noFill/>
                    </a:lnL>
                    <a:lnR>
                      <a:noFill/>
                    </a:lnR>
                    <a:lnT>
                      <a:noFill/>
                    </a:lnT>
                    <a:lnB>
                      <a:noFill/>
                    </a:lnB>
                  </a:tcPr>
                </a:tc>
                <a:tc>
                  <a:txBody>
                    <a:bodyPr/>
                    <a:lstStyle/>
                    <a:p>
                      <a:pPr algn="r" fontAlgn="b"/>
                      <a:r>
                        <a:rPr lang="en-US" sz="1400" b="0" i="0" u="none" strike="noStrike">
                          <a:solidFill>
                            <a:srgbClr val="000000"/>
                          </a:solidFill>
                          <a:latin typeface="Calibri"/>
                        </a:rPr>
                        <a:t>-185.876</a:t>
                      </a:r>
                    </a:p>
                  </a:txBody>
                  <a:tcPr marL="7229" marR="7229" marT="7229" marB="0" anchor="b">
                    <a:lnL>
                      <a:noFill/>
                    </a:lnL>
                    <a:lnR>
                      <a:noFill/>
                    </a:lnR>
                    <a:lnT>
                      <a:noFill/>
                    </a:lnT>
                    <a:lnB>
                      <a:noFill/>
                    </a:lnB>
                  </a:tcPr>
                </a:tc>
                <a:tc>
                  <a:txBody>
                    <a:bodyPr/>
                    <a:lstStyle/>
                    <a:p>
                      <a:pPr algn="r" fontAlgn="b"/>
                      <a:r>
                        <a:rPr lang="en-US" sz="1400" b="0" i="0" u="none" strike="noStrike">
                          <a:solidFill>
                            <a:srgbClr val="000000"/>
                          </a:solidFill>
                          <a:latin typeface="Calibri"/>
                        </a:rPr>
                        <a:t>-93.3598</a:t>
                      </a:r>
                    </a:p>
                  </a:txBody>
                  <a:tcPr marL="7229" marR="7229" marT="7229" marB="0" anchor="b">
                    <a:lnL>
                      <a:noFill/>
                    </a:lnL>
                    <a:lnR>
                      <a:noFill/>
                    </a:lnR>
                    <a:lnT>
                      <a:noFill/>
                    </a:lnT>
                    <a:lnB>
                      <a:noFill/>
                    </a:lnB>
                  </a:tcPr>
                </a:tc>
                <a:tc>
                  <a:txBody>
                    <a:bodyPr/>
                    <a:lstStyle/>
                    <a:p>
                      <a:pPr algn="r" fontAlgn="b"/>
                      <a:r>
                        <a:rPr lang="en-US" sz="1400" b="0" i="0" u="none" strike="noStrike">
                          <a:solidFill>
                            <a:srgbClr val="000000"/>
                          </a:solidFill>
                          <a:latin typeface="Calibri"/>
                        </a:rPr>
                        <a:t>-185.876</a:t>
                      </a:r>
                    </a:p>
                  </a:txBody>
                  <a:tcPr marL="7229" marR="7229" marT="7229" marB="0" anchor="b">
                    <a:lnL>
                      <a:noFill/>
                    </a:lnL>
                    <a:lnR>
                      <a:noFill/>
                    </a:lnR>
                    <a:lnT>
                      <a:noFill/>
                    </a:lnT>
                    <a:lnB>
                      <a:noFill/>
                    </a:lnB>
                  </a:tcPr>
                </a:tc>
                <a:tc>
                  <a:txBody>
                    <a:bodyPr/>
                    <a:lstStyle/>
                    <a:p>
                      <a:pPr algn="r" fontAlgn="b"/>
                      <a:r>
                        <a:rPr lang="en-US" sz="1400" b="0" i="0" u="none" strike="noStrike">
                          <a:solidFill>
                            <a:srgbClr val="000000"/>
                          </a:solidFill>
                          <a:latin typeface="Calibri"/>
                        </a:rPr>
                        <a:t>-93.3598</a:t>
                      </a:r>
                    </a:p>
                  </a:txBody>
                  <a:tcPr marL="7229" marR="7229" marT="7229" marB="0" anchor="b">
                    <a:lnL>
                      <a:noFill/>
                    </a:lnL>
                    <a:lnR>
                      <a:noFill/>
                    </a:lnR>
                    <a:lnT>
                      <a:noFill/>
                    </a:lnT>
                    <a:lnB>
                      <a:noFill/>
                    </a:lnB>
                  </a:tcPr>
                </a:tc>
              </a:tr>
              <a:tr h="207445">
                <a:tc>
                  <a:txBody>
                    <a:bodyPr/>
                    <a:lstStyle/>
                    <a:p>
                      <a:pPr algn="l" fontAlgn="b"/>
                      <a:r>
                        <a:rPr lang="en-US" sz="1400" b="0" i="0" u="none" strike="noStrike">
                          <a:solidFill>
                            <a:srgbClr val="000000"/>
                          </a:solidFill>
                          <a:latin typeface="Calibri"/>
                        </a:rPr>
                        <a:t>Tmin</a:t>
                      </a:r>
                    </a:p>
                  </a:txBody>
                  <a:tcPr marL="7229" marR="7229" marT="7229"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1400" b="1" i="0" u="none" strike="noStrike" dirty="0">
                          <a:solidFill>
                            <a:srgbClr val="0000FF"/>
                          </a:solidFill>
                          <a:latin typeface="Calibri"/>
                        </a:rPr>
                        <a:t>-1.24916</a:t>
                      </a:r>
                    </a:p>
                  </a:txBody>
                  <a:tcPr marL="7229" marR="7229" marT="7229"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Calibri"/>
                        </a:rPr>
                        <a:t>20.19411</a:t>
                      </a:r>
                    </a:p>
                  </a:txBody>
                  <a:tcPr marL="7229" marR="7229" marT="7229"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Calibri"/>
                        </a:rPr>
                        <a:t>-0.06186</a:t>
                      </a:r>
                    </a:p>
                  </a:txBody>
                  <a:tcPr marL="7229" marR="7229" marT="7229"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Calibri"/>
                        </a:rPr>
                        <a:t>0.950783</a:t>
                      </a:r>
                    </a:p>
                  </a:txBody>
                  <a:tcPr marL="7229" marR="7229" marT="7229"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Calibri"/>
                        </a:rPr>
                        <a:t>-41.2461</a:t>
                      </a:r>
                    </a:p>
                  </a:txBody>
                  <a:tcPr marL="7229" marR="7229" marT="7229"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Calibri"/>
                        </a:rPr>
                        <a:t>38.74783</a:t>
                      </a:r>
                    </a:p>
                  </a:txBody>
                  <a:tcPr marL="7229" marR="7229" marT="7229"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Calibri"/>
                        </a:rPr>
                        <a:t>-41.2461</a:t>
                      </a:r>
                    </a:p>
                  </a:txBody>
                  <a:tcPr marL="7229" marR="7229" marT="7229"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Calibri"/>
                        </a:rPr>
                        <a:t>38.74783</a:t>
                      </a:r>
                    </a:p>
                  </a:txBody>
                  <a:tcPr marL="7229" marR="7229" marT="7229" marB="0" anchor="b">
                    <a:lnL>
                      <a:noFill/>
                    </a:lnL>
                    <a:lnR>
                      <a:noFill/>
                    </a:lnR>
                    <a:lnT>
                      <a:noFill/>
                    </a:lnT>
                    <a:lnB w="12700" cap="flat" cmpd="sng" algn="ctr">
                      <a:solidFill>
                        <a:srgbClr val="000000"/>
                      </a:solidFill>
                      <a:prstDash val="solid"/>
                      <a:round/>
                      <a:headEnd type="none" w="med" len="med"/>
                      <a:tailEnd type="none" w="med" len="med"/>
                    </a:lnB>
                  </a:tcPr>
                </a:tc>
              </a:tr>
              <a:tr h="207445">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w="12700" cap="flat" cmpd="sng" algn="ctr">
                      <a:solidFill>
                        <a:srgbClr val="000000"/>
                      </a:solidFill>
                      <a:prstDash val="solid"/>
                      <a:round/>
                      <a:headEnd type="none" w="med" len="med"/>
                      <a:tailEnd type="none" w="med" len="med"/>
                    </a:lnT>
                    <a:lnB>
                      <a:noFill/>
                    </a:lnB>
                  </a:tcPr>
                </a:tc>
              </a:tr>
              <a:tr h="207445">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r>
              <a:tr h="207445">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dirty="0">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7229" marR="7229" marT="7229" marB="0" anchor="b">
                    <a:lnL>
                      <a:noFill/>
                    </a:lnL>
                    <a:lnR>
                      <a:noFill/>
                    </a:lnR>
                    <a:lnT>
                      <a:noFill/>
                    </a:lnT>
                    <a:lnB>
                      <a:noFill/>
                    </a:lnB>
                  </a:tcPr>
                </a:tc>
                <a:tc>
                  <a:txBody>
                    <a:bodyPr/>
                    <a:lstStyle/>
                    <a:p>
                      <a:pPr algn="l" fontAlgn="b"/>
                      <a:endParaRPr lang="en-US" sz="1400" b="0" i="0" u="none" strike="noStrike" dirty="0">
                        <a:solidFill>
                          <a:srgbClr val="000000"/>
                        </a:solidFill>
                        <a:latin typeface="Calibri"/>
                      </a:endParaRPr>
                    </a:p>
                  </a:txBody>
                  <a:tcPr marL="7229" marR="7229" marT="7229" marB="0" anchor="b">
                    <a:lnL>
                      <a:noFill/>
                    </a:lnL>
                    <a:lnR>
                      <a:noFill/>
                    </a:lnR>
                    <a:lnT>
                      <a:noFill/>
                    </a:lnT>
                    <a:lnB>
                      <a:noFill/>
                    </a:lnB>
                  </a:tcPr>
                </a:tc>
              </a:tr>
            </a:tbl>
          </a:graphicData>
        </a:graphic>
      </p:graphicFrame>
      <p:sp>
        <p:nvSpPr>
          <p:cNvPr id="17625" name="TextBox 3"/>
          <p:cNvSpPr txBox="1">
            <a:spLocks noChangeArrowheads="1"/>
          </p:cNvSpPr>
          <p:nvPr/>
        </p:nvSpPr>
        <p:spPr bwMode="auto">
          <a:xfrm>
            <a:off x="2357438" y="214313"/>
            <a:ext cx="4143375" cy="523875"/>
          </a:xfrm>
          <a:prstGeom prst="rect">
            <a:avLst/>
          </a:prstGeom>
          <a:noFill/>
          <a:ln w="9525">
            <a:noFill/>
            <a:miter lim="800000"/>
            <a:headEnd/>
            <a:tailEnd/>
          </a:ln>
        </p:spPr>
        <p:txBody>
          <a:bodyPr>
            <a:spAutoFit/>
          </a:bodyPr>
          <a:lstStyle/>
          <a:p>
            <a:r>
              <a:rPr lang="en-US" sz="2800" b="1" dirty="0">
                <a:solidFill>
                  <a:srgbClr val="0000FF"/>
                </a:solidFill>
              </a:rPr>
              <a:t>Regression Output</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42843" y="452586"/>
          <a:ext cx="8786875" cy="6048248"/>
        </p:xfrm>
        <a:graphic>
          <a:graphicData uri="http://schemas.openxmlformats.org/drawingml/2006/table">
            <a:tbl>
              <a:tblPr/>
              <a:tblGrid>
                <a:gridCol w="1133790"/>
                <a:gridCol w="1459371"/>
                <a:gridCol w="1597266"/>
                <a:gridCol w="949932"/>
                <a:gridCol w="1074748"/>
                <a:gridCol w="794474"/>
                <a:gridCol w="777163"/>
                <a:gridCol w="1000131"/>
              </a:tblGrid>
              <a:tr h="588363">
                <a:tc>
                  <a:txBody>
                    <a:bodyPr/>
                    <a:lstStyle/>
                    <a:p>
                      <a:pPr algn="ctr" fontAlgn="b"/>
                      <a:r>
                        <a:rPr lang="en-US" sz="1800" b="1" i="0" u="none" strike="noStrike" dirty="0">
                          <a:solidFill>
                            <a:srgbClr val="000000"/>
                          </a:solidFill>
                          <a:latin typeface="Calibri"/>
                        </a:rPr>
                        <a:t>Variables</a:t>
                      </a:r>
                    </a:p>
                  </a:txBody>
                  <a:tcPr marL="7979" marR="7979" marT="79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1" i="0" u="none" strike="noStrike" dirty="0">
                          <a:solidFill>
                            <a:srgbClr val="000000"/>
                          </a:solidFill>
                          <a:latin typeface="Calibri"/>
                        </a:rPr>
                        <a:t>Coefficients</a:t>
                      </a:r>
                    </a:p>
                  </a:txBody>
                  <a:tcPr marL="7979" marR="7979" marT="79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1" i="0" u="none" strike="noStrike" dirty="0">
                          <a:solidFill>
                            <a:srgbClr val="000000"/>
                          </a:solidFill>
                          <a:latin typeface="Calibri"/>
                        </a:rPr>
                        <a:t>GFDL-Baseline</a:t>
                      </a:r>
                    </a:p>
                  </a:txBody>
                  <a:tcPr marL="7979" marR="7979" marT="79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1" i="0" u="none" strike="noStrike" dirty="0">
                          <a:solidFill>
                            <a:srgbClr val="000000"/>
                          </a:solidFill>
                          <a:latin typeface="Calibri"/>
                        </a:rPr>
                        <a:t>TN</a:t>
                      </a:r>
                    </a:p>
                  </a:txBody>
                  <a:tcPr marL="7979" marR="7979" marT="79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1" i="0" u="none" strike="noStrike">
                          <a:solidFill>
                            <a:srgbClr val="000000"/>
                          </a:solidFill>
                          <a:latin typeface="Calibri"/>
                        </a:rPr>
                        <a:t>GFDL- 2050</a:t>
                      </a:r>
                    </a:p>
                  </a:txBody>
                  <a:tcPr marL="7979" marR="7979" marT="79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sz="1800" b="1" i="0" u="none" strike="noStrike" dirty="0">
                          <a:solidFill>
                            <a:srgbClr val="000000"/>
                          </a:solidFill>
                          <a:latin typeface="Calibri"/>
                        </a:rPr>
                        <a:t> </a:t>
                      </a:r>
                      <a:r>
                        <a:rPr lang="en-US" sz="1800" b="1" i="0" u="none" strike="noStrike" dirty="0" smtClean="0">
                          <a:solidFill>
                            <a:srgbClr val="000000"/>
                          </a:solidFill>
                          <a:latin typeface="Calibri"/>
                        </a:rPr>
                        <a:t>TN</a:t>
                      </a:r>
                      <a:endParaRPr lang="en-US" sz="1800" b="1" i="0" u="none" strike="noStrike" dirty="0">
                        <a:solidFill>
                          <a:srgbClr val="000000"/>
                        </a:solidFill>
                        <a:latin typeface="Calibri"/>
                      </a:endParaRPr>
                    </a:p>
                  </a:txBody>
                  <a:tcPr marL="7979" marR="7979" marT="79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1" i="0" u="none" strike="noStrike">
                          <a:solidFill>
                            <a:srgbClr val="000000"/>
                          </a:solidFill>
                          <a:latin typeface="Calibri"/>
                        </a:rPr>
                        <a:t>GFDL-2100</a:t>
                      </a:r>
                    </a:p>
                  </a:txBody>
                  <a:tcPr marL="7979" marR="7979" marT="79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sz="1800" b="1" i="0" u="none" strike="noStrike" dirty="0" smtClean="0">
                          <a:solidFill>
                            <a:srgbClr val="000000"/>
                          </a:solidFill>
                          <a:latin typeface="Calibri"/>
                        </a:rPr>
                        <a:t>TN</a:t>
                      </a:r>
                      <a:r>
                        <a:rPr lang="en-US" sz="1800" b="1" i="0" u="none" strike="noStrike" dirty="0">
                          <a:solidFill>
                            <a:srgbClr val="000000"/>
                          </a:solidFill>
                          <a:latin typeface="Calibri"/>
                        </a:rPr>
                        <a:t> </a:t>
                      </a:r>
                    </a:p>
                  </a:txBody>
                  <a:tcPr marL="7979" marR="7979" marT="79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13377">
                <a:tc>
                  <a:txBody>
                    <a:bodyPr/>
                    <a:lstStyle/>
                    <a:p>
                      <a:pPr algn="ctr" fontAlgn="b"/>
                      <a:r>
                        <a:rPr lang="en-US" sz="1800" b="1" i="0" u="none" strike="noStrike" dirty="0">
                          <a:solidFill>
                            <a:srgbClr val="000000"/>
                          </a:solidFill>
                          <a:latin typeface="Calibri"/>
                        </a:rPr>
                        <a:t>Constant</a:t>
                      </a:r>
                    </a:p>
                  </a:txBody>
                  <a:tcPr marL="7979" marR="7979" marT="79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smtClean="0">
                          <a:solidFill>
                            <a:srgbClr val="000000"/>
                          </a:solidFill>
                          <a:latin typeface="Calibri"/>
                        </a:rPr>
                        <a:t>8155.14</a:t>
                      </a:r>
                      <a:endParaRPr lang="en-US" sz="1800" b="0" i="0" u="none" strike="noStrike" dirty="0">
                        <a:solidFill>
                          <a:srgbClr val="000000"/>
                        </a:solidFill>
                        <a:latin typeface="Calibri"/>
                      </a:endParaRPr>
                    </a:p>
                  </a:txBody>
                  <a:tcPr marL="7979" marR="7979" marT="79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latin typeface="Calibri"/>
                        </a:rPr>
                        <a:t> </a:t>
                      </a:r>
                    </a:p>
                  </a:txBody>
                  <a:tcPr marL="7979" marR="7979" marT="79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800" b="0" i="0" u="none" strike="noStrike" dirty="0">
                        <a:solidFill>
                          <a:srgbClr val="000000"/>
                        </a:solidFill>
                        <a:latin typeface="Calibri"/>
                      </a:endParaRPr>
                    </a:p>
                  </a:txBody>
                  <a:tcPr marL="7979" marR="7979" marT="79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800" b="0" i="0" u="none" strike="noStrike" dirty="0">
                        <a:solidFill>
                          <a:srgbClr val="000000"/>
                        </a:solidFill>
                        <a:latin typeface="Calibri"/>
                      </a:endParaRPr>
                    </a:p>
                  </a:txBody>
                  <a:tcPr marL="7979" marR="7979" marT="79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800" b="0" i="0" u="none" strike="noStrike" dirty="0">
                        <a:solidFill>
                          <a:srgbClr val="000000"/>
                        </a:solidFill>
                        <a:latin typeface="Calibri"/>
                      </a:endParaRPr>
                    </a:p>
                  </a:txBody>
                  <a:tcPr marL="7979" marR="7979" marT="79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800" b="0" i="0" u="none" strike="noStrike" dirty="0">
                        <a:solidFill>
                          <a:srgbClr val="000000"/>
                        </a:solidFill>
                        <a:latin typeface="Calibri"/>
                      </a:endParaRPr>
                    </a:p>
                  </a:txBody>
                  <a:tcPr marL="7979" marR="7979" marT="79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800" b="0" i="0" u="none" strike="noStrike" dirty="0">
                        <a:solidFill>
                          <a:srgbClr val="000000"/>
                        </a:solidFill>
                        <a:latin typeface="Calibri"/>
                      </a:endParaRPr>
                    </a:p>
                  </a:txBody>
                  <a:tcPr marL="7979" marR="7979" marT="79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13377">
                <a:tc>
                  <a:txBody>
                    <a:bodyPr/>
                    <a:lstStyle/>
                    <a:p>
                      <a:pPr algn="ctr" fontAlgn="b"/>
                      <a:r>
                        <a:rPr lang="en-US" sz="1800" b="1" i="0" u="none" strike="noStrike" dirty="0">
                          <a:solidFill>
                            <a:srgbClr val="000000"/>
                          </a:solidFill>
                          <a:latin typeface="Calibri"/>
                        </a:rPr>
                        <a:t>RF</a:t>
                      </a:r>
                    </a:p>
                  </a:txBody>
                  <a:tcPr marL="7979" marR="7979" marT="79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latin typeface="Calibri"/>
                        </a:rPr>
                        <a:t>-1.0364</a:t>
                      </a:r>
                    </a:p>
                  </a:txBody>
                  <a:tcPr marL="7979" marR="7979" marT="79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1" i="0" u="none" strike="noStrike" dirty="0" smtClean="0">
                          <a:solidFill>
                            <a:srgbClr val="000000"/>
                          </a:solidFill>
                          <a:latin typeface="Calibri"/>
                        </a:rPr>
                        <a:t>RF</a:t>
                      </a:r>
                      <a:endParaRPr lang="en-US" sz="1800" b="1" i="0" u="none" strike="noStrike" dirty="0">
                        <a:solidFill>
                          <a:srgbClr val="000000"/>
                        </a:solidFill>
                        <a:latin typeface="Calibri"/>
                      </a:endParaRPr>
                    </a:p>
                  </a:txBody>
                  <a:tcPr marL="7979" marR="7979" marT="79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a:solidFill>
                            <a:srgbClr val="000000"/>
                          </a:solidFill>
                          <a:latin typeface="Calibri"/>
                        </a:rPr>
                        <a:t>173.86</a:t>
                      </a:r>
                    </a:p>
                  </a:txBody>
                  <a:tcPr marL="7979" marR="7979" marT="79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1" i="0" u="none" strike="noStrike" dirty="0" smtClean="0">
                          <a:solidFill>
                            <a:srgbClr val="000000"/>
                          </a:solidFill>
                          <a:latin typeface="Calibri"/>
                        </a:rPr>
                        <a:t>RF</a:t>
                      </a:r>
                      <a:endParaRPr lang="en-US" sz="1800" b="1" i="0" u="none" strike="noStrike" dirty="0">
                        <a:solidFill>
                          <a:srgbClr val="000000"/>
                        </a:solidFill>
                        <a:latin typeface="Calibri"/>
                      </a:endParaRPr>
                    </a:p>
                  </a:txBody>
                  <a:tcPr marL="7979" marR="7979" marT="79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latin typeface="Calibri"/>
                        </a:rPr>
                        <a:t>421.94</a:t>
                      </a:r>
                    </a:p>
                  </a:txBody>
                  <a:tcPr marL="7979" marR="7979" marT="79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1" i="0" u="none" strike="noStrike" dirty="0" smtClean="0">
                          <a:solidFill>
                            <a:srgbClr val="000000"/>
                          </a:solidFill>
                          <a:latin typeface="Calibri"/>
                        </a:rPr>
                        <a:t>RF</a:t>
                      </a:r>
                      <a:endParaRPr lang="en-US" sz="1800" b="1" i="0" u="none" strike="noStrike" dirty="0">
                        <a:solidFill>
                          <a:srgbClr val="000000"/>
                        </a:solidFill>
                        <a:latin typeface="Calibri"/>
                      </a:endParaRPr>
                    </a:p>
                  </a:txBody>
                  <a:tcPr marL="7979" marR="7979" marT="79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latin typeface="Calibri"/>
                        </a:rPr>
                        <a:t>361.83</a:t>
                      </a:r>
                    </a:p>
                  </a:txBody>
                  <a:tcPr marL="7979" marR="7979" marT="79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50244">
                <a:tc>
                  <a:txBody>
                    <a:bodyPr/>
                    <a:lstStyle/>
                    <a:p>
                      <a:pPr algn="ctr" fontAlgn="b"/>
                      <a:r>
                        <a:rPr lang="en-US" sz="1800" b="1" i="0" u="none" strike="noStrike" dirty="0" err="1">
                          <a:solidFill>
                            <a:srgbClr val="000000"/>
                          </a:solidFill>
                          <a:latin typeface="Calibri"/>
                        </a:rPr>
                        <a:t>Tmax</a:t>
                      </a:r>
                      <a:endParaRPr lang="en-US" sz="1800" b="1" i="0" u="none" strike="noStrike" dirty="0">
                        <a:solidFill>
                          <a:srgbClr val="000000"/>
                        </a:solidFill>
                        <a:latin typeface="Calibri"/>
                      </a:endParaRPr>
                    </a:p>
                  </a:txBody>
                  <a:tcPr marL="7979" marR="7979" marT="79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a:solidFill>
                            <a:srgbClr val="000000"/>
                          </a:solidFill>
                          <a:latin typeface="Calibri"/>
                        </a:rPr>
                        <a:t>-139.6179</a:t>
                      </a:r>
                    </a:p>
                  </a:txBody>
                  <a:tcPr marL="7979" marR="7979" marT="79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1" i="0" u="none" strike="noStrike" dirty="0" err="1" smtClean="0">
                          <a:solidFill>
                            <a:srgbClr val="000000"/>
                          </a:solidFill>
                          <a:latin typeface="Calibri"/>
                        </a:rPr>
                        <a:t>Tmax</a:t>
                      </a:r>
                      <a:endParaRPr lang="en-US" sz="1800" b="1" i="0" u="none" strike="noStrike" dirty="0">
                        <a:solidFill>
                          <a:srgbClr val="000000"/>
                        </a:solidFill>
                        <a:latin typeface="Calibri"/>
                      </a:endParaRPr>
                    </a:p>
                  </a:txBody>
                  <a:tcPr marL="7979" marR="7979" marT="79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latin typeface="Calibri"/>
                        </a:rPr>
                        <a:t>32.89</a:t>
                      </a:r>
                    </a:p>
                  </a:txBody>
                  <a:tcPr marL="7979" marR="7979" marT="79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1" i="0" u="none" strike="noStrike" dirty="0" err="1" smtClean="0">
                          <a:solidFill>
                            <a:srgbClr val="000000"/>
                          </a:solidFill>
                          <a:latin typeface="Calibri"/>
                        </a:rPr>
                        <a:t>Tmax</a:t>
                      </a:r>
                      <a:endParaRPr lang="en-US" sz="1800" b="1" i="0" u="none" strike="noStrike" dirty="0">
                        <a:solidFill>
                          <a:srgbClr val="000000"/>
                        </a:solidFill>
                        <a:latin typeface="Calibri"/>
                      </a:endParaRPr>
                    </a:p>
                  </a:txBody>
                  <a:tcPr marL="7979" marR="7979" marT="79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latin typeface="Calibri"/>
                        </a:rPr>
                        <a:t>33.63</a:t>
                      </a:r>
                    </a:p>
                  </a:txBody>
                  <a:tcPr marL="7979" marR="7979" marT="79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1" i="0" u="none" strike="noStrike" dirty="0" err="1" smtClean="0">
                          <a:solidFill>
                            <a:srgbClr val="000000"/>
                          </a:solidFill>
                          <a:latin typeface="Calibri"/>
                        </a:rPr>
                        <a:t>Tmax</a:t>
                      </a:r>
                      <a:endParaRPr lang="en-US" sz="1800" b="1" i="0" u="none" strike="noStrike" dirty="0">
                        <a:solidFill>
                          <a:srgbClr val="000000"/>
                        </a:solidFill>
                        <a:latin typeface="Calibri"/>
                      </a:endParaRPr>
                    </a:p>
                  </a:txBody>
                  <a:tcPr marL="7979" marR="7979" marT="79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a:solidFill>
                            <a:srgbClr val="000000"/>
                          </a:solidFill>
                          <a:latin typeface="Calibri"/>
                        </a:rPr>
                        <a:t>36.68</a:t>
                      </a:r>
                    </a:p>
                  </a:txBody>
                  <a:tcPr marL="7979" marR="7979" marT="79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27173">
                <a:tc>
                  <a:txBody>
                    <a:bodyPr/>
                    <a:lstStyle/>
                    <a:p>
                      <a:pPr algn="ctr" fontAlgn="b"/>
                      <a:r>
                        <a:rPr lang="en-US" sz="1800" b="1" i="0" u="none" strike="noStrike" dirty="0" err="1">
                          <a:solidFill>
                            <a:srgbClr val="000000"/>
                          </a:solidFill>
                          <a:latin typeface="Calibri"/>
                        </a:rPr>
                        <a:t>Tmin</a:t>
                      </a:r>
                      <a:endParaRPr lang="en-US" sz="1800" b="1" i="0" u="none" strike="noStrike" dirty="0">
                        <a:solidFill>
                          <a:srgbClr val="000000"/>
                        </a:solidFill>
                        <a:latin typeface="Calibri"/>
                      </a:endParaRPr>
                    </a:p>
                  </a:txBody>
                  <a:tcPr marL="7979" marR="7979" marT="79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a:solidFill>
                            <a:srgbClr val="000000"/>
                          </a:solidFill>
                          <a:latin typeface="Calibri"/>
                        </a:rPr>
                        <a:t>-1.2492</a:t>
                      </a:r>
                    </a:p>
                  </a:txBody>
                  <a:tcPr marL="7979" marR="7979" marT="79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1" i="0" u="none" strike="noStrike" dirty="0" err="1" smtClean="0">
                          <a:solidFill>
                            <a:srgbClr val="000000"/>
                          </a:solidFill>
                          <a:latin typeface="Calibri"/>
                        </a:rPr>
                        <a:t>Tmin</a:t>
                      </a:r>
                      <a:endParaRPr lang="en-US" sz="1800" b="1" i="0" u="none" strike="noStrike" dirty="0">
                        <a:solidFill>
                          <a:srgbClr val="000000"/>
                        </a:solidFill>
                        <a:latin typeface="Calibri"/>
                      </a:endParaRPr>
                    </a:p>
                  </a:txBody>
                  <a:tcPr marL="7979" marR="7979" marT="79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a:solidFill>
                            <a:srgbClr val="000000"/>
                          </a:solidFill>
                          <a:latin typeface="Calibri"/>
                        </a:rPr>
                        <a:t>17.16</a:t>
                      </a:r>
                    </a:p>
                  </a:txBody>
                  <a:tcPr marL="7979" marR="7979" marT="79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1" i="0" u="none" strike="noStrike" dirty="0" err="1" smtClean="0">
                          <a:solidFill>
                            <a:srgbClr val="000000"/>
                          </a:solidFill>
                          <a:latin typeface="Calibri"/>
                        </a:rPr>
                        <a:t>Tmin</a:t>
                      </a:r>
                      <a:endParaRPr lang="en-US" sz="1800" b="1" i="0" u="none" strike="noStrike" dirty="0">
                        <a:solidFill>
                          <a:srgbClr val="000000"/>
                        </a:solidFill>
                        <a:latin typeface="Calibri"/>
                      </a:endParaRPr>
                    </a:p>
                  </a:txBody>
                  <a:tcPr marL="7979" marR="7979" marT="79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latin typeface="Calibri"/>
                        </a:rPr>
                        <a:t>19.20</a:t>
                      </a:r>
                    </a:p>
                  </a:txBody>
                  <a:tcPr marL="7979" marR="7979" marT="79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1" i="0" u="none" strike="noStrike" dirty="0" err="1" smtClean="0">
                          <a:solidFill>
                            <a:srgbClr val="000000"/>
                          </a:solidFill>
                          <a:latin typeface="Calibri"/>
                        </a:rPr>
                        <a:t>Tmin</a:t>
                      </a:r>
                      <a:endParaRPr lang="en-US" sz="1800" b="1" i="0" u="none" strike="noStrike" dirty="0">
                        <a:solidFill>
                          <a:srgbClr val="000000"/>
                        </a:solidFill>
                        <a:latin typeface="Calibri"/>
                      </a:endParaRPr>
                    </a:p>
                  </a:txBody>
                  <a:tcPr marL="7979" marR="7979" marT="79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latin typeface="Calibri"/>
                        </a:rPr>
                        <a:t>21.35</a:t>
                      </a:r>
                    </a:p>
                  </a:txBody>
                  <a:tcPr marL="7979" marR="7979" marT="79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55714">
                <a:tc gridSpan="8">
                  <a:txBody>
                    <a:bodyPr/>
                    <a:lstStyle/>
                    <a:p>
                      <a:pPr algn="l" fontAlgn="b"/>
                      <a:r>
                        <a:rPr lang="en-US" sz="2000" b="1" i="0" u="none" strike="noStrike" dirty="0">
                          <a:solidFill>
                            <a:srgbClr val="000000"/>
                          </a:solidFill>
                          <a:latin typeface="Calibri"/>
                        </a:rPr>
                        <a:t>  </a:t>
                      </a:r>
                    </a:p>
                    <a:p>
                      <a:endParaRPr lang="en-US" sz="2000" b="1" kern="1200" dirty="0" smtClean="0">
                        <a:solidFill>
                          <a:schemeClr val="tx1"/>
                        </a:solidFill>
                        <a:latin typeface="+mn-lt"/>
                        <a:ea typeface="+mn-ea"/>
                        <a:cs typeface="+mn-cs"/>
                      </a:endParaRPr>
                    </a:p>
                    <a:p>
                      <a:r>
                        <a:rPr lang="en-US" sz="2000" b="1" kern="1200" dirty="0" smtClean="0">
                          <a:solidFill>
                            <a:srgbClr val="0000FF"/>
                          </a:solidFill>
                          <a:latin typeface="+mn-lt"/>
                          <a:ea typeface="+mn-ea"/>
                          <a:cs typeface="+mn-cs"/>
                        </a:rPr>
                        <a:t> </a:t>
                      </a:r>
                      <a:r>
                        <a:rPr lang="en-US" sz="2000" b="1" kern="1200" dirty="0" err="1" smtClean="0">
                          <a:solidFill>
                            <a:srgbClr val="0000FF"/>
                          </a:solidFill>
                          <a:latin typeface="+mn-lt"/>
                          <a:ea typeface="+mn-ea"/>
                          <a:cs typeface="+mn-cs"/>
                        </a:rPr>
                        <a:t>Ybase</a:t>
                      </a:r>
                      <a:r>
                        <a:rPr lang="en-US" sz="2000" b="1" kern="1200" dirty="0" smtClean="0">
                          <a:solidFill>
                            <a:srgbClr val="0000FF"/>
                          </a:solidFill>
                          <a:latin typeface="+mn-lt"/>
                          <a:ea typeface="+mn-ea"/>
                          <a:cs typeface="+mn-cs"/>
                        </a:rPr>
                        <a:t> = 8155.14 + (-1.0364*173.86)</a:t>
                      </a:r>
                      <a:r>
                        <a:rPr lang="en-US" sz="2000" b="1" kern="1200" baseline="0" dirty="0" smtClean="0">
                          <a:solidFill>
                            <a:srgbClr val="0000FF"/>
                          </a:solidFill>
                          <a:latin typeface="+mn-lt"/>
                          <a:ea typeface="+mn-ea"/>
                          <a:cs typeface="+mn-cs"/>
                        </a:rPr>
                        <a:t> + (-139.617*32.89) + (-1.249*17.16)  = 3361.15</a:t>
                      </a:r>
                    </a:p>
                    <a:p>
                      <a:r>
                        <a:rPr lang="en-US" sz="2000" b="1" kern="1200" baseline="0" dirty="0" smtClean="0">
                          <a:solidFill>
                            <a:srgbClr val="0000FF"/>
                          </a:solidFill>
                          <a:latin typeface="+mn-lt"/>
                          <a:ea typeface="+mn-ea"/>
                          <a:cs typeface="+mn-cs"/>
                        </a:rPr>
                        <a:t> </a:t>
                      </a:r>
                      <a:r>
                        <a:rPr lang="en-US" sz="2000" b="1" kern="1200" dirty="0" smtClean="0">
                          <a:solidFill>
                            <a:srgbClr val="0000FF"/>
                          </a:solidFill>
                          <a:latin typeface="+mn-lt"/>
                          <a:ea typeface="+mn-ea"/>
                          <a:cs typeface="+mn-cs"/>
                        </a:rPr>
                        <a:t>Y2050 = 8155.14 + (-1.0364*421.94)</a:t>
                      </a:r>
                      <a:r>
                        <a:rPr lang="en-US" sz="2000" b="1" kern="1200" baseline="0" dirty="0" smtClean="0">
                          <a:solidFill>
                            <a:srgbClr val="0000FF"/>
                          </a:solidFill>
                          <a:latin typeface="+mn-lt"/>
                          <a:ea typeface="+mn-ea"/>
                          <a:cs typeface="+mn-cs"/>
                        </a:rPr>
                        <a:t> + (-139.617*33.63) + (-1.249*19.20)  = 2998.95</a:t>
                      </a:r>
                    </a:p>
                    <a:p>
                      <a:r>
                        <a:rPr lang="en-US" sz="2000" b="1" kern="1200" dirty="0" smtClean="0">
                          <a:solidFill>
                            <a:srgbClr val="0000FF"/>
                          </a:solidFill>
                          <a:latin typeface="+mn-lt"/>
                          <a:ea typeface="+mn-ea"/>
                          <a:cs typeface="+mn-cs"/>
                        </a:rPr>
                        <a:t>Y2100 =  8155.14 + (-1.0364*361.83)</a:t>
                      </a:r>
                      <a:r>
                        <a:rPr lang="en-US" sz="2000" b="1" kern="1200" baseline="0" dirty="0" smtClean="0">
                          <a:solidFill>
                            <a:srgbClr val="0000FF"/>
                          </a:solidFill>
                          <a:latin typeface="+mn-lt"/>
                          <a:ea typeface="+mn-ea"/>
                          <a:cs typeface="+mn-cs"/>
                        </a:rPr>
                        <a:t> + (-139.617*36.68) + (-1.249*21.35)  = 2632.79</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2000" b="1" i="0" u="none" strike="noStrike" dirty="0" smtClean="0">
                        <a:solidFill>
                          <a:srgbClr val="000000"/>
                        </a:solidFill>
                        <a:latin typeface="+mn-lt"/>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2000" b="1" i="0" u="none" strike="noStrike" dirty="0" smtClean="0">
                          <a:solidFill>
                            <a:srgbClr val="000000"/>
                          </a:solidFill>
                          <a:latin typeface="+mn-lt"/>
                        </a:rPr>
                        <a:t>       Year                           Yield change (Kg/ha)                            % change</a:t>
                      </a:r>
                    </a:p>
                    <a:p>
                      <a:pPr marL="0" marR="0" indent="0" algn="l" defTabSz="914400" rtl="0" eaLnBrk="1" fontAlgn="auto" latinLnBrk="0" hangingPunct="1">
                        <a:lnSpc>
                          <a:spcPct val="100000"/>
                        </a:lnSpc>
                        <a:spcBef>
                          <a:spcPts val="0"/>
                        </a:spcBef>
                        <a:spcAft>
                          <a:spcPts val="0"/>
                        </a:spcAft>
                        <a:buClrTx/>
                        <a:buSzTx/>
                        <a:buFontTx/>
                        <a:buNone/>
                        <a:tabLst/>
                        <a:defRPr/>
                      </a:pPr>
                      <a:r>
                        <a:rPr lang="en-US" sz="2000" b="1" i="0" u="none" strike="noStrike" dirty="0" smtClean="0">
                          <a:solidFill>
                            <a:srgbClr val="000000"/>
                          </a:solidFill>
                          <a:latin typeface="+mn-lt"/>
                        </a:rPr>
                        <a:t>      2050                                   </a:t>
                      </a:r>
                      <a:r>
                        <a:rPr lang="en-US" sz="2000" b="1" i="0" u="none" strike="noStrike" dirty="0" smtClean="0">
                          <a:solidFill>
                            <a:srgbClr val="FF0000"/>
                          </a:solidFill>
                          <a:latin typeface="+mn-lt"/>
                        </a:rPr>
                        <a:t>362.19                                                10.78</a:t>
                      </a:r>
                    </a:p>
                    <a:p>
                      <a:pPr marL="0" marR="0" indent="0" algn="l" defTabSz="914400" rtl="0" eaLnBrk="1" fontAlgn="auto" latinLnBrk="0" hangingPunct="1">
                        <a:lnSpc>
                          <a:spcPct val="100000"/>
                        </a:lnSpc>
                        <a:spcBef>
                          <a:spcPts val="0"/>
                        </a:spcBef>
                        <a:spcAft>
                          <a:spcPts val="0"/>
                        </a:spcAft>
                        <a:buClrTx/>
                        <a:buSzTx/>
                        <a:buFontTx/>
                        <a:buNone/>
                        <a:tabLst/>
                        <a:defRPr/>
                      </a:pPr>
                      <a:r>
                        <a:rPr lang="en-US" sz="2000" b="1" i="0" u="none" strike="noStrike" dirty="0" smtClean="0">
                          <a:solidFill>
                            <a:srgbClr val="000000"/>
                          </a:solidFill>
                          <a:latin typeface="+mn-lt"/>
                        </a:rPr>
                        <a:t>      2100                                   </a:t>
                      </a:r>
                      <a:r>
                        <a:rPr lang="en-US" sz="2000" b="1" i="0" u="none" strike="noStrike" dirty="0" smtClean="0">
                          <a:solidFill>
                            <a:srgbClr val="FF0000"/>
                          </a:solidFill>
                          <a:latin typeface="+mn-lt"/>
                        </a:rPr>
                        <a:t>728.35                                                21.67</a:t>
                      </a:r>
                    </a:p>
                    <a:p>
                      <a:endParaRPr lang="en-US" sz="2000" b="1" i="0" u="none" strike="noStrike" dirty="0">
                        <a:solidFill>
                          <a:srgbClr val="0000FF"/>
                        </a:solidFill>
                        <a:latin typeface="Calibri"/>
                      </a:endParaRPr>
                    </a:p>
                  </a:txBody>
                  <a:tcPr marL="7979" marR="7979" marT="7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l" fontAlgn="b"/>
                      <a:endParaRPr lang="en-US" sz="1800" b="0" i="0" u="none" strike="noStrike" dirty="0">
                        <a:solidFill>
                          <a:srgbClr val="000000"/>
                        </a:solidFill>
                        <a:latin typeface="Calibri"/>
                      </a:endParaRPr>
                    </a:p>
                  </a:txBody>
                  <a:tcPr marL="7979" marR="7979" marT="7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l" fontAlgn="b"/>
                      <a:endParaRPr lang="en-US" sz="1800" b="1" i="0" u="none" strike="noStrike" dirty="0">
                        <a:solidFill>
                          <a:srgbClr val="000000"/>
                        </a:solidFill>
                        <a:latin typeface="Calibri"/>
                      </a:endParaRPr>
                    </a:p>
                  </a:txBody>
                  <a:tcPr marL="7979" marR="7979" marT="7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l" fontAlgn="b"/>
                      <a:endParaRPr lang="en-US" sz="1800" b="0" i="0" u="none" strike="noStrike" dirty="0">
                        <a:solidFill>
                          <a:srgbClr val="000000"/>
                        </a:solidFill>
                        <a:latin typeface="Calibri"/>
                      </a:endParaRPr>
                    </a:p>
                  </a:txBody>
                  <a:tcPr marL="7979" marR="7979" marT="7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l" fontAlgn="b"/>
                      <a:endParaRPr lang="en-US" sz="1800" b="1" i="0" u="none" strike="noStrike" dirty="0">
                        <a:solidFill>
                          <a:srgbClr val="000000"/>
                        </a:solidFill>
                        <a:latin typeface="Calibri"/>
                      </a:endParaRPr>
                    </a:p>
                  </a:txBody>
                  <a:tcPr marL="7979" marR="7979" marT="7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l" fontAlgn="b"/>
                      <a:endParaRPr lang="en-US" sz="1800" b="0" i="0" u="none" strike="noStrike" dirty="0">
                        <a:solidFill>
                          <a:srgbClr val="000000"/>
                        </a:solidFill>
                        <a:latin typeface="Calibri"/>
                      </a:endParaRPr>
                    </a:p>
                  </a:txBody>
                  <a:tcPr marL="7979" marR="7979" marT="7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l" fontAlgn="b"/>
                      <a:endParaRPr lang="en-US" sz="1800" b="1" i="0" u="none" strike="noStrike" dirty="0">
                        <a:solidFill>
                          <a:srgbClr val="000000"/>
                        </a:solidFill>
                        <a:latin typeface="Calibri"/>
                      </a:endParaRPr>
                    </a:p>
                  </a:txBody>
                  <a:tcPr marL="7979" marR="7979" marT="7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l" fontAlgn="b"/>
                      <a:endParaRPr lang="en-US" sz="1800" b="0" i="0" u="none" strike="noStrike" dirty="0">
                        <a:solidFill>
                          <a:srgbClr val="000000"/>
                        </a:solidFill>
                        <a:latin typeface="Calibri"/>
                      </a:endParaRPr>
                    </a:p>
                  </a:txBody>
                  <a:tcPr marL="7979" marR="7979" marT="7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3789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37889" name="Object 1"/>
          <p:cNvGraphicFramePr>
            <a:graphicFrameLocks noChangeAspect="1"/>
          </p:cNvGraphicFramePr>
          <p:nvPr/>
        </p:nvGraphicFramePr>
        <p:xfrm>
          <a:off x="163513" y="3500441"/>
          <a:ext cx="5153025" cy="428625"/>
        </p:xfrm>
        <a:graphic>
          <a:graphicData uri="http://schemas.openxmlformats.org/presentationml/2006/ole">
            <p:oleObj spid="_x0000_s37889" name="Equation" r:id="rId3" imgW="2145960" imgH="228600" progId="Equation.3">
              <p:embed/>
            </p:oleObj>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Box 4"/>
          <p:cNvSpPr txBox="1">
            <a:spLocks noChangeArrowheads="1"/>
          </p:cNvSpPr>
          <p:nvPr/>
        </p:nvSpPr>
        <p:spPr bwMode="auto">
          <a:xfrm>
            <a:off x="1643063" y="0"/>
            <a:ext cx="6143625" cy="461963"/>
          </a:xfrm>
          <a:prstGeom prst="rect">
            <a:avLst/>
          </a:prstGeom>
          <a:noFill/>
          <a:ln w="9525">
            <a:noFill/>
            <a:miter lim="800000"/>
            <a:headEnd/>
            <a:tailEnd/>
          </a:ln>
        </p:spPr>
        <p:txBody>
          <a:bodyPr>
            <a:spAutoFit/>
          </a:bodyPr>
          <a:lstStyle/>
          <a:p>
            <a:pPr algn="ctr"/>
            <a:r>
              <a:rPr lang="en-US" sz="2400" b="1" dirty="0">
                <a:solidFill>
                  <a:srgbClr val="0000FF"/>
                </a:solidFill>
              </a:rPr>
              <a:t>Data Format in Excel</a:t>
            </a:r>
          </a:p>
        </p:txBody>
      </p:sp>
      <p:graphicFrame>
        <p:nvGraphicFramePr>
          <p:cNvPr id="7" name="Table 6"/>
          <p:cNvGraphicFramePr>
            <a:graphicFrameLocks noGrp="1"/>
          </p:cNvGraphicFramePr>
          <p:nvPr/>
        </p:nvGraphicFramePr>
        <p:xfrm>
          <a:off x="214313" y="428625"/>
          <a:ext cx="8715440" cy="6286526"/>
        </p:xfrm>
        <a:graphic>
          <a:graphicData uri="http://schemas.openxmlformats.org/drawingml/2006/table">
            <a:tbl>
              <a:tblPr/>
              <a:tblGrid>
                <a:gridCol w="716031"/>
                <a:gridCol w="716031"/>
                <a:gridCol w="839099"/>
                <a:gridCol w="716031"/>
                <a:gridCol w="716031"/>
                <a:gridCol w="716031"/>
                <a:gridCol w="716031"/>
                <a:gridCol w="716031"/>
                <a:gridCol w="716031"/>
                <a:gridCol w="716031"/>
                <a:gridCol w="716031"/>
                <a:gridCol w="716031"/>
              </a:tblGrid>
              <a:tr h="207134">
                <a:tc>
                  <a:txBody>
                    <a:bodyPr/>
                    <a:lstStyle/>
                    <a:p>
                      <a:pPr algn="r" fontAlgn="b"/>
                      <a:r>
                        <a:rPr lang="en-US" sz="1200" b="0" i="0" u="none" strike="noStrike" dirty="0">
                          <a:solidFill>
                            <a:srgbClr val="000000"/>
                          </a:solidFill>
                          <a:latin typeface="Calibri"/>
                        </a:rPr>
                        <a:t>Zone</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Year</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Rice-Yield</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RF</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Tmax</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Tmin</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Z1</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Z2</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Z3</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Z4</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Z5</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Z6</a:t>
                      </a:r>
                    </a:p>
                  </a:txBody>
                  <a:tcPr marL="6695" marR="6695" marT="6695" marB="0" anchor="b">
                    <a:lnL>
                      <a:noFill/>
                    </a:lnL>
                    <a:lnR>
                      <a:noFill/>
                    </a:lnR>
                    <a:lnT>
                      <a:noFill/>
                    </a:lnT>
                    <a:lnB>
                      <a:noFill/>
                    </a:lnB>
                  </a:tcPr>
                </a:tc>
              </a:tr>
              <a:tr h="217492">
                <a:tc>
                  <a:txBody>
                    <a:bodyPr/>
                    <a:lstStyle/>
                    <a:p>
                      <a:pPr algn="r" fontAlgn="b"/>
                      <a:r>
                        <a:rPr lang="en-US" sz="12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1981</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3180.25</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479.11</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30.01</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16.34</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r>
              <a:tr h="207134">
                <a:tc>
                  <a:txBody>
                    <a:bodyPr/>
                    <a:lstStyle/>
                    <a:p>
                      <a:pPr algn="r" fontAlgn="b"/>
                      <a:r>
                        <a:rPr lang="en-US" sz="12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1982</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3022.00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303.70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32.30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15.93</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r>
              <a:tr h="207134">
                <a:tc>
                  <a:txBody>
                    <a:bodyPr/>
                    <a:lstStyle/>
                    <a:p>
                      <a:pPr algn="r" fontAlgn="b"/>
                      <a:r>
                        <a:rPr lang="en-US" sz="12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1983</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3305.25</a:t>
                      </a:r>
                    </a:p>
                  </a:txBody>
                  <a:tcPr marL="6695" marR="6695" marT="6695" marB="0" anchor="b">
                    <a:lnL>
                      <a:noFill/>
                    </a:lnL>
                    <a:lnR>
                      <a:noFill/>
                    </a:lnR>
                    <a:lnT>
                      <a:noFill/>
                    </a:lnT>
                    <a:lnB>
                      <a:noFill/>
                    </a:lnB>
                  </a:tcPr>
                </a:tc>
                <a:tc>
                  <a:txBody>
                    <a:bodyPr/>
                    <a:lstStyle/>
                    <a:p>
                      <a:pPr algn="r" fontAlgn="b"/>
                      <a:r>
                        <a:rPr lang="en-US" sz="1200" b="0" i="0" u="none" strike="noStrike" dirty="0">
                          <a:solidFill>
                            <a:srgbClr val="000000"/>
                          </a:solidFill>
                          <a:latin typeface="Calibri"/>
                        </a:rPr>
                        <a:t>437.98</a:t>
                      </a:r>
                    </a:p>
                  </a:txBody>
                  <a:tcPr marL="6695" marR="6695" marT="6695" marB="0" anchor="b">
                    <a:lnL>
                      <a:noFill/>
                    </a:lnL>
                    <a:lnR>
                      <a:noFill/>
                    </a:lnR>
                    <a:lnT>
                      <a:noFill/>
                    </a:lnT>
                    <a:lnB>
                      <a:noFill/>
                    </a:lnB>
                  </a:tcPr>
                </a:tc>
                <a:tc>
                  <a:txBody>
                    <a:bodyPr/>
                    <a:lstStyle/>
                    <a:p>
                      <a:pPr algn="r" fontAlgn="b"/>
                      <a:r>
                        <a:rPr lang="en-US" sz="1200" b="0" i="0" u="none" strike="noStrike" dirty="0">
                          <a:solidFill>
                            <a:srgbClr val="000000"/>
                          </a:solidFill>
                          <a:latin typeface="Calibri"/>
                        </a:rPr>
                        <a:t>31.66</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16.53</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r>
              <a:tr h="207134">
                <a:tc>
                  <a:txBody>
                    <a:bodyPr/>
                    <a:lstStyle/>
                    <a:p>
                      <a:pPr algn="r" fontAlgn="b"/>
                      <a:r>
                        <a:rPr lang="en-US" sz="12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1984</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2713.75</a:t>
                      </a:r>
                    </a:p>
                  </a:txBody>
                  <a:tcPr marL="6695" marR="6695" marT="6695" marB="0" anchor="b">
                    <a:lnL>
                      <a:noFill/>
                    </a:lnL>
                    <a:lnR>
                      <a:noFill/>
                    </a:lnR>
                    <a:lnT>
                      <a:noFill/>
                    </a:lnT>
                    <a:lnB>
                      <a:noFill/>
                    </a:lnB>
                  </a:tcPr>
                </a:tc>
                <a:tc>
                  <a:txBody>
                    <a:bodyPr/>
                    <a:lstStyle/>
                    <a:p>
                      <a:pPr algn="r" fontAlgn="b"/>
                      <a:r>
                        <a:rPr lang="en-US" sz="1200" b="0" i="0" u="none" strike="noStrike" dirty="0">
                          <a:solidFill>
                            <a:srgbClr val="000000"/>
                          </a:solidFill>
                          <a:latin typeface="Calibri"/>
                        </a:rPr>
                        <a:t>39.46</a:t>
                      </a:r>
                    </a:p>
                  </a:txBody>
                  <a:tcPr marL="6695" marR="6695" marT="6695" marB="0" anchor="b">
                    <a:lnL>
                      <a:noFill/>
                    </a:lnL>
                    <a:lnR>
                      <a:noFill/>
                    </a:lnR>
                    <a:lnT>
                      <a:noFill/>
                    </a:lnT>
                    <a:lnB>
                      <a:noFill/>
                    </a:lnB>
                  </a:tcPr>
                </a:tc>
                <a:tc>
                  <a:txBody>
                    <a:bodyPr/>
                    <a:lstStyle/>
                    <a:p>
                      <a:pPr algn="r" fontAlgn="b"/>
                      <a:r>
                        <a:rPr lang="en-US" sz="1200" b="0" i="0" u="none" strike="noStrike" dirty="0">
                          <a:solidFill>
                            <a:srgbClr val="000000"/>
                          </a:solidFill>
                          <a:latin typeface="Calibri"/>
                        </a:rPr>
                        <a:t>34.11</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15.39</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r>
              <a:tr h="207134">
                <a:tc>
                  <a:txBody>
                    <a:bodyPr/>
                    <a:lstStyle/>
                    <a:p>
                      <a:pPr algn="r" fontAlgn="b"/>
                      <a:r>
                        <a:rPr lang="en-US" sz="12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1985</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2410.00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102.04</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36.83</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17.33</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r>
              <a:tr h="207134">
                <a:tc>
                  <a:txBody>
                    <a:bodyPr/>
                    <a:lstStyle/>
                    <a:p>
                      <a:pPr algn="r" fontAlgn="b"/>
                      <a:r>
                        <a:rPr lang="en-US" sz="12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1986</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3094.40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131.91</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36.50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17.77</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r>
              <a:tr h="217492">
                <a:tc>
                  <a:txBody>
                    <a:bodyPr/>
                    <a:lstStyle/>
                    <a:p>
                      <a:pPr algn="r" fontAlgn="b"/>
                      <a:r>
                        <a:rPr lang="en-US" sz="12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r" fontAlgn="b"/>
                      <a:r>
                        <a:rPr lang="en-US" sz="1200" b="0" i="0" u="none" strike="noStrike" dirty="0">
                          <a:solidFill>
                            <a:srgbClr val="000000"/>
                          </a:solidFill>
                          <a:latin typeface="Calibri"/>
                        </a:rPr>
                        <a:t>1987</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2855.00</a:t>
                      </a:r>
                    </a:p>
                  </a:txBody>
                  <a:tcPr marL="6695" marR="6695" marT="6695" marB="0" anchor="b">
                    <a:lnL>
                      <a:noFill/>
                    </a:lnL>
                    <a:lnR>
                      <a:noFill/>
                    </a:lnR>
                    <a:lnT>
                      <a:noFill/>
                    </a:lnT>
                    <a:lnB>
                      <a:noFill/>
                    </a:lnB>
                  </a:tcPr>
                </a:tc>
                <a:tc>
                  <a:txBody>
                    <a:bodyPr/>
                    <a:lstStyle/>
                    <a:p>
                      <a:pPr algn="r" fontAlgn="b"/>
                      <a:r>
                        <a:rPr lang="en-US" sz="1200" b="0" i="0" u="none" strike="noStrike" dirty="0">
                          <a:solidFill>
                            <a:srgbClr val="000000"/>
                          </a:solidFill>
                          <a:latin typeface="Calibri"/>
                        </a:rPr>
                        <a:t>25.05</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35.27</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16.46</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r>
              <a:tr h="207134">
                <a:tc>
                  <a:txBody>
                    <a:bodyPr/>
                    <a:lstStyle/>
                    <a:p>
                      <a:pPr algn="r" fontAlgn="b"/>
                      <a:r>
                        <a:rPr lang="en-US" sz="12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1988</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2395.00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222.01</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36.57</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17.75</a:t>
                      </a:r>
                    </a:p>
                  </a:txBody>
                  <a:tcPr marL="6695" marR="6695" marT="6695" marB="0" anchor="b">
                    <a:lnL>
                      <a:noFill/>
                    </a:lnL>
                    <a:lnR>
                      <a:noFill/>
                    </a:lnR>
                    <a:lnT>
                      <a:noFill/>
                    </a:lnT>
                    <a:lnB>
                      <a:noFill/>
                    </a:lnB>
                  </a:tcPr>
                </a:tc>
                <a:tc>
                  <a:txBody>
                    <a:bodyPr/>
                    <a:lstStyle/>
                    <a:p>
                      <a:pPr algn="r" fontAlgn="b"/>
                      <a:r>
                        <a:rPr lang="en-US" sz="1200" b="0" i="0" u="none" strike="noStrike" dirty="0">
                          <a:solidFill>
                            <a:srgbClr val="000000"/>
                          </a:solidFill>
                          <a:latin typeface="Calibri"/>
                        </a:rPr>
                        <a:t>1</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r>
              <a:tr h="217492">
                <a:tc>
                  <a:txBody>
                    <a:bodyPr/>
                    <a:lstStyle/>
                    <a:p>
                      <a:pPr algn="r" fontAlgn="b"/>
                      <a:r>
                        <a:rPr lang="en-US" sz="12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1989</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3157.17</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61.68</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33.81</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16.10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r>
              <a:tr h="207134">
                <a:tc>
                  <a:txBody>
                    <a:bodyPr/>
                    <a:lstStyle/>
                    <a:p>
                      <a:pPr algn="r" fontAlgn="b"/>
                      <a:r>
                        <a:rPr lang="en-US" sz="12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1990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3484.50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70.93</a:t>
                      </a:r>
                    </a:p>
                  </a:txBody>
                  <a:tcPr marL="6695" marR="6695" marT="6695" marB="0" anchor="b">
                    <a:lnL>
                      <a:noFill/>
                    </a:lnL>
                    <a:lnR>
                      <a:noFill/>
                    </a:lnR>
                    <a:lnT>
                      <a:noFill/>
                    </a:lnT>
                    <a:lnB>
                      <a:noFill/>
                    </a:lnB>
                  </a:tcPr>
                </a:tc>
                <a:tc>
                  <a:txBody>
                    <a:bodyPr/>
                    <a:lstStyle/>
                    <a:p>
                      <a:pPr algn="r" fontAlgn="b"/>
                      <a:r>
                        <a:rPr lang="en-US" sz="1200" b="0" i="0" u="none" strike="noStrike" dirty="0">
                          <a:solidFill>
                            <a:srgbClr val="000000"/>
                          </a:solidFill>
                          <a:latin typeface="Calibri"/>
                        </a:rPr>
                        <a:t>36.12</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17.73</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r>
              <a:tr h="207134">
                <a:tc>
                  <a:txBody>
                    <a:bodyPr/>
                    <a:lstStyle/>
                    <a:p>
                      <a:pPr algn="r" fontAlgn="b"/>
                      <a:r>
                        <a:rPr lang="en-US" sz="12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1991</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3348.83</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480.89</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29.40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16.56</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r>
              <a:tr h="207134">
                <a:tc>
                  <a:txBody>
                    <a:bodyPr/>
                    <a:lstStyle/>
                    <a:p>
                      <a:pPr algn="r" fontAlgn="b"/>
                      <a:r>
                        <a:rPr lang="en-US" sz="12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1992</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3351.33</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328.09</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33.30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16.44</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r>
              <a:tr h="217492">
                <a:tc>
                  <a:txBody>
                    <a:bodyPr/>
                    <a:lstStyle/>
                    <a:p>
                      <a:pPr algn="r" fontAlgn="b"/>
                      <a:r>
                        <a:rPr lang="en-US" sz="12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1993</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3472.00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165.82</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33.54</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16.07</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r>
              <a:tr h="217492">
                <a:tc>
                  <a:txBody>
                    <a:bodyPr/>
                    <a:lstStyle/>
                    <a:p>
                      <a:pPr algn="r" fontAlgn="b"/>
                      <a:r>
                        <a:rPr lang="en-US" sz="12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1994</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2850.33</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380.38</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33.95</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17.45</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r>
              <a:tr h="207134">
                <a:tc>
                  <a:txBody>
                    <a:bodyPr/>
                    <a:lstStyle/>
                    <a:p>
                      <a:pPr algn="r" fontAlgn="b"/>
                      <a:r>
                        <a:rPr lang="en-US" sz="12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1995</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2981.17</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360.80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34.19</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17.53</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r>
              <a:tr h="207134">
                <a:tc>
                  <a:txBody>
                    <a:bodyPr/>
                    <a:lstStyle/>
                    <a:p>
                      <a:pPr algn="r" fontAlgn="b"/>
                      <a:r>
                        <a:rPr lang="en-US" sz="12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1996</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2931.67</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20.07</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35.83</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16.62</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r>
              <a:tr h="207134">
                <a:tc>
                  <a:txBody>
                    <a:bodyPr/>
                    <a:lstStyle/>
                    <a:p>
                      <a:pPr algn="r" fontAlgn="b"/>
                      <a:r>
                        <a:rPr lang="en-US" sz="12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1997</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2357.17</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52.98</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36.02</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16.77</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r>
              <a:tr h="207134">
                <a:tc>
                  <a:txBody>
                    <a:bodyPr/>
                    <a:lstStyle/>
                    <a:p>
                      <a:pPr algn="r" fontAlgn="b"/>
                      <a:r>
                        <a:rPr lang="en-US" sz="12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1998</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3580.00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238.23</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31.91</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15.83</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r>
              <a:tr h="217492">
                <a:tc>
                  <a:txBody>
                    <a:bodyPr/>
                    <a:lstStyle/>
                    <a:p>
                      <a:pPr algn="r" fontAlgn="b"/>
                      <a:r>
                        <a:rPr lang="en-US" sz="12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1999</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3339.17</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592.82</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30.39</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16.43</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r>
              <a:tr h="207134">
                <a:tc>
                  <a:txBody>
                    <a:bodyPr/>
                    <a:lstStyle/>
                    <a:p>
                      <a:pPr algn="r" fontAlgn="b"/>
                      <a:r>
                        <a:rPr lang="en-US" sz="12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2000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3080.00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534.03</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30.09</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16.16</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r>
              <a:tr h="207134">
                <a:tc>
                  <a:txBody>
                    <a:bodyPr/>
                    <a:lstStyle/>
                    <a:p>
                      <a:pPr algn="r" fontAlgn="b"/>
                      <a:r>
                        <a:rPr lang="en-US" sz="1200" b="0" i="0" u="none" strike="noStrike">
                          <a:solidFill>
                            <a:srgbClr val="000000"/>
                          </a:solidFill>
                          <a:latin typeface="Calibri"/>
                        </a:rPr>
                        <a:t>2</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1981</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3268.00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368.51</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29.54</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13.72</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r>
              <a:tr h="207134">
                <a:tc>
                  <a:txBody>
                    <a:bodyPr/>
                    <a:lstStyle/>
                    <a:p>
                      <a:pPr algn="r" fontAlgn="b"/>
                      <a:r>
                        <a:rPr lang="en-US" sz="1200" b="0" i="0" u="none" strike="noStrike">
                          <a:solidFill>
                            <a:srgbClr val="000000"/>
                          </a:solidFill>
                          <a:latin typeface="Calibri"/>
                        </a:rPr>
                        <a:t>2</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1982</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3200.50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150.95</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32.13</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13.41</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r>
              <a:tr h="207134">
                <a:tc>
                  <a:txBody>
                    <a:bodyPr/>
                    <a:lstStyle/>
                    <a:p>
                      <a:pPr algn="r" fontAlgn="b"/>
                      <a:r>
                        <a:rPr lang="en-US" sz="1200" b="0" i="0" u="none" strike="noStrike">
                          <a:solidFill>
                            <a:srgbClr val="000000"/>
                          </a:solidFill>
                          <a:latin typeface="Calibri"/>
                        </a:rPr>
                        <a:t>2</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1983</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3212.50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290.92</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31.17</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14.15</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r>
              <a:tr h="207134">
                <a:tc>
                  <a:txBody>
                    <a:bodyPr/>
                    <a:lstStyle/>
                    <a:p>
                      <a:pPr algn="r" fontAlgn="b"/>
                      <a:r>
                        <a:rPr lang="en-US" sz="1200" b="0" i="0" u="none" strike="noStrike">
                          <a:solidFill>
                            <a:srgbClr val="000000"/>
                          </a:solidFill>
                          <a:latin typeface="Calibri"/>
                        </a:rPr>
                        <a:t>2</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1984</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2779.00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9.32</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34.42</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13.04</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r>
              <a:tr h="217492">
                <a:tc>
                  <a:txBody>
                    <a:bodyPr/>
                    <a:lstStyle/>
                    <a:p>
                      <a:pPr algn="r" fontAlgn="b"/>
                      <a:r>
                        <a:rPr lang="en-US" sz="1200" b="0" i="0" u="none" strike="noStrike">
                          <a:solidFill>
                            <a:srgbClr val="000000"/>
                          </a:solidFill>
                          <a:latin typeface="Calibri"/>
                        </a:rPr>
                        <a:t>2</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1985</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3235.50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131.06</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37.09</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15.70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r>
              <a:tr h="207134">
                <a:tc>
                  <a:txBody>
                    <a:bodyPr/>
                    <a:lstStyle/>
                    <a:p>
                      <a:pPr algn="r" fontAlgn="b"/>
                      <a:r>
                        <a:rPr lang="en-US" sz="1200" b="0" i="0" u="none" strike="noStrike">
                          <a:solidFill>
                            <a:srgbClr val="000000"/>
                          </a:solidFill>
                          <a:latin typeface="Calibri"/>
                        </a:rPr>
                        <a:t>2</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1986</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3634.50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132.79</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36.76</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15.94</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r>
              <a:tr h="207134">
                <a:tc>
                  <a:txBody>
                    <a:bodyPr/>
                    <a:lstStyle/>
                    <a:p>
                      <a:pPr algn="r" fontAlgn="b"/>
                      <a:r>
                        <a:rPr lang="en-US" sz="1200" b="0" i="0" u="none" strike="noStrike">
                          <a:solidFill>
                            <a:srgbClr val="000000"/>
                          </a:solidFill>
                          <a:latin typeface="Calibri"/>
                        </a:rPr>
                        <a:t>2</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1987</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3739.50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35.75</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35.27</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14.30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r>
              <a:tr h="207134">
                <a:tc>
                  <a:txBody>
                    <a:bodyPr/>
                    <a:lstStyle/>
                    <a:p>
                      <a:pPr algn="r" fontAlgn="b"/>
                      <a:r>
                        <a:rPr lang="en-US" sz="1200" b="0" i="0" u="none" strike="noStrike">
                          <a:solidFill>
                            <a:srgbClr val="000000"/>
                          </a:solidFill>
                          <a:latin typeface="Calibri"/>
                        </a:rPr>
                        <a:t>2</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1988</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3453.00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230.50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36.83</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15.96</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r>
              <a:tr h="207134">
                <a:tc>
                  <a:txBody>
                    <a:bodyPr/>
                    <a:lstStyle/>
                    <a:p>
                      <a:pPr algn="r" fontAlgn="b"/>
                      <a:r>
                        <a:rPr lang="en-US" sz="1200" b="0" i="0" u="none" strike="noStrike">
                          <a:solidFill>
                            <a:srgbClr val="000000"/>
                          </a:solidFill>
                          <a:latin typeface="Calibri"/>
                        </a:rPr>
                        <a:t>2</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1989</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3907.67</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20.88</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33.97</a:t>
                      </a:r>
                    </a:p>
                  </a:txBody>
                  <a:tcPr marL="6695" marR="6695" marT="6695" marB="0" anchor="b">
                    <a:lnL>
                      <a:noFill/>
                    </a:lnL>
                    <a:lnR>
                      <a:noFill/>
                    </a:lnR>
                    <a:lnT>
                      <a:noFill/>
                    </a:lnT>
                    <a:lnB>
                      <a:noFill/>
                    </a:lnB>
                  </a:tcPr>
                </a:tc>
                <a:tc>
                  <a:txBody>
                    <a:bodyPr/>
                    <a:lstStyle/>
                    <a:p>
                      <a:pPr algn="r" fontAlgn="b"/>
                      <a:r>
                        <a:rPr lang="en-US" sz="1200" b="0" i="0" u="none" strike="noStrike" dirty="0">
                          <a:solidFill>
                            <a:srgbClr val="000000"/>
                          </a:solidFill>
                          <a:latin typeface="Calibri"/>
                        </a:rPr>
                        <a:t>13.89</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1</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a:solidFill>
                            <a:srgbClr val="000000"/>
                          </a:solidFill>
                          <a:latin typeface="Calibri"/>
                        </a:rPr>
                        <a:t>0</a:t>
                      </a:r>
                    </a:p>
                  </a:txBody>
                  <a:tcPr marL="6695" marR="6695" marT="6695" marB="0" anchor="b">
                    <a:lnL>
                      <a:noFill/>
                    </a:lnL>
                    <a:lnR>
                      <a:noFill/>
                    </a:lnR>
                    <a:lnT>
                      <a:noFill/>
                    </a:lnT>
                    <a:lnB>
                      <a:noFill/>
                    </a:lnB>
                  </a:tcPr>
                </a:tc>
                <a:tc>
                  <a:txBody>
                    <a:bodyPr/>
                    <a:lstStyle/>
                    <a:p>
                      <a:pPr algn="r" fontAlgn="b"/>
                      <a:r>
                        <a:rPr lang="en-US" sz="1200" b="0" i="0" u="none" strike="noStrike" dirty="0">
                          <a:solidFill>
                            <a:srgbClr val="000000"/>
                          </a:solidFill>
                          <a:latin typeface="Calibri"/>
                        </a:rPr>
                        <a:t>0</a:t>
                      </a:r>
                    </a:p>
                  </a:txBody>
                  <a:tcPr marL="6695" marR="6695" marT="6695" marB="0" anchor="b">
                    <a:lnL>
                      <a:noFill/>
                    </a:lnL>
                    <a:lnR>
                      <a:noFill/>
                    </a:lnR>
                    <a:lnT>
                      <a:noFill/>
                    </a:lnT>
                    <a:lnB>
                      <a:noFill/>
                    </a:lnB>
                  </a:tcPr>
                </a:tc>
              </a:tr>
            </a:tbl>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78" name="TextBox 5"/>
          <p:cNvSpPr txBox="1">
            <a:spLocks noChangeArrowheads="1"/>
          </p:cNvSpPr>
          <p:nvPr/>
        </p:nvSpPr>
        <p:spPr bwMode="auto">
          <a:xfrm>
            <a:off x="2357438" y="0"/>
            <a:ext cx="5000625" cy="523220"/>
          </a:xfrm>
          <a:prstGeom prst="rect">
            <a:avLst/>
          </a:prstGeom>
          <a:noFill/>
          <a:ln w="9525">
            <a:noFill/>
            <a:miter lim="800000"/>
            <a:headEnd/>
            <a:tailEnd/>
          </a:ln>
        </p:spPr>
        <p:txBody>
          <a:bodyPr wrap="square">
            <a:spAutoFit/>
          </a:bodyPr>
          <a:lstStyle/>
          <a:p>
            <a:pPr algn="ctr"/>
            <a:r>
              <a:rPr lang="en-US" sz="2800" b="1" dirty="0">
                <a:solidFill>
                  <a:srgbClr val="0000FF"/>
                </a:solidFill>
              </a:rPr>
              <a:t>Prediction</a:t>
            </a:r>
          </a:p>
        </p:txBody>
      </p:sp>
      <p:graphicFrame>
        <p:nvGraphicFramePr>
          <p:cNvPr id="7" name="Table 6"/>
          <p:cNvGraphicFramePr>
            <a:graphicFrameLocks noGrp="1"/>
          </p:cNvGraphicFramePr>
          <p:nvPr/>
        </p:nvGraphicFramePr>
        <p:xfrm>
          <a:off x="428596" y="571480"/>
          <a:ext cx="8358245" cy="5951768"/>
        </p:xfrm>
        <a:graphic>
          <a:graphicData uri="http://schemas.openxmlformats.org/drawingml/2006/table">
            <a:tbl>
              <a:tblPr/>
              <a:tblGrid>
                <a:gridCol w="1093534"/>
                <a:gridCol w="933149"/>
                <a:gridCol w="1807976"/>
                <a:gridCol w="699862"/>
                <a:gridCol w="699862"/>
                <a:gridCol w="820150"/>
                <a:gridCol w="903988"/>
                <a:gridCol w="699862"/>
                <a:gridCol w="699862"/>
              </a:tblGrid>
              <a:tr h="362253">
                <a:tc>
                  <a:txBody>
                    <a:bodyPr/>
                    <a:lstStyle/>
                    <a:p>
                      <a:pPr algn="l" fontAlgn="b"/>
                      <a:r>
                        <a:rPr lang="en-US" sz="1200" b="1" i="0" u="none" strike="noStrike" dirty="0">
                          <a:solidFill>
                            <a:srgbClr val="000000"/>
                          </a:solidFill>
                          <a:latin typeface="Calibri"/>
                        </a:rPr>
                        <a:t>Variables</a:t>
                      </a:r>
                    </a:p>
                  </a:txBody>
                  <a:tcPr marL="7979" marR="7979" marT="7979" marB="0" anchor="b">
                    <a:lnL>
                      <a:noFill/>
                    </a:lnL>
                    <a:lnR>
                      <a:noFill/>
                    </a:lnR>
                    <a:lnT>
                      <a:noFill/>
                    </a:lnT>
                    <a:lnB>
                      <a:noFill/>
                    </a:lnB>
                  </a:tcPr>
                </a:tc>
                <a:tc>
                  <a:txBody>
                    <a:bodyPr/>
                    <a:lstStyle/>
                    <a:p>
                      <a:pPr algn="l" fontAlgn="b"/>
                      <a:r>
                        <a:rPr lang="en-US" sz="1200" b="1" i="0" u="none" strike="noStrike">
                          <a:solidFill>
                            <a:srgbClr val="000000"/>
                          </a:solidFill>
                          <a:latin typeface="Calibri"/>
                        </a:rPr>
                        <a:t>Coefficients</a:t>
                      </a:r>
                    </a:p>
                  </a:txBody>
                  <a:tcPr marL="7979" marR="7979" marT="7979" marB="0" anchor="b">
                    <a:lnL>
                      <a:noFill/>
                    </a:lnL>
                    <a:lnR>
                      <a:noFill/>
                    </a:lnR>
                    <a:lnT>
                      <a:noFill/>
                    </a:lnT>
                    <a:lnB>
                      <a:noFill/>
                    </a:lnB>
                  </a:tcPr>
                </a:tc>
                <a:tc>
                  <a:txBody>
                    <a:bodyPr/>
                    <a:lstStyle/>
                    <a:p>
                      <a:pPr algn="l" fontAlgn="b"/>
                      <a:r>
                        <a:rPr lang="en-US" sz="1200" b="1" i="0" u="none" strike="noStrike">
                          <a:solidFill>
                            <a:srgbClr val="000000"/>
                          </a:solidFill>
                          <a:latin typeface="Calibri"/>
                        </a:rPr>
                        <a:t>GFDL-Baseline-Zone-Avgs</a:t>
                      </a:r>
                    </a:p>
                  </a:txBody>
                  <a:tcPr marL="7979" marR="7979" marT="7979" marB="0" anchor="b">
                    <a:lnL>
                      <a:noFill/>
                    </a:lnL>
                    <a:lnR>
                      <a:noFill/>
                    </a:lnR>
                    <a:lnT>
                      <a:noFill/>
                    </a:lnT>
                    <a:lnB>
                      <a:noFill/>
                    </a:lnB>
                    <a:solidFill>
                      <a:srgbClr val="FFFF00"/>
                    </a:solidFill>
                  </a:tcPr>
                </a:tc>
                <a:tc>
                  <a:txBody>
                    <a:bodyPr/>
                    <a:lstStyle/>
                    <a:p>
                      <a:pPr algn="r" fontAlgn="b"/>
                      <a:r>
                        <a:rPr lang="en-US" sz="1200" b="1" i="0" u="none" strike="noStrike">
                          <a:solidFill>
                            <a:srgbClr val="000000"/>
                          </a:solidFill>
                          <a:latin typeface="Calibri"/>
                        </a:rPr>
                        <a:t>1.00</a:t>
                      </a:r>
                    </a:p>
                  </a:txBody>
                  <a:tcPr marL="7979" marR="7979" marT="7979" marB="0" anchor="b">
                    <a:lnL>
                      <a:noFill/>
                    </a:lnL>
                    <a:lnR>
                      <a:noFill/>
                    </a:lnR>
                    <a:lnT>
                      <a:noFill/>
                    </a:lnT>
                    <a:lnB>
                      <a:noFill/>
                    </a:lnB>
                  </a:tcPr>
                </a:tc>
                <a:tc>
                  <a:txBody>
                    <a:bodyPr/>
                    <a:lstStyle/>
                    <a:p>
                      <a:pPr algn="r" fontAlgn="b"/>
                      <a:r>
                        <a:rPr lang="en-US" sz="1200" b="1" i="0" u="none" strike="noStrike">
                          <a:solidFill>
                            <a:srgbClr val="000000"/>
                          </a:solidFill>
                          <a:latin typeface="Calibri"/>
                        </a:rPr>
                        <a:t>2.00</a:t>
                      </a:r>
                    </a:p>
                  </a:txBody>
                  <a:tcPr marL="7979" marR="7979" marT="7979" marB="0" anchor="b">
                    <a:lnL>
                      <a:noFill/>
                    </a:lnL>
                    <a:lnR>
                      <a:noFill/>
                    </a:lnR>
                    <a:lnT>
                      <a:noFill/>
                    </a:lnT>
                    <a:lnB>
                      <a:noFill/>
                    </a:lnB>
                  </a:tcPr>
                </a:tc>
                <a:tc>
                  <a:txBody>
                    <a:bodyPr/>
                    <a:lstStyle/>
                    <a:p>
                      <a:pPr algn="r" fontAlgn="b"/>
                      <a:r>
                        <a:rPr lang="en-US" sz="1200" b="1" i="0" u="none" strike="noStrike">
                          <a:solidFill>
                            <a:srgbClr val="000000"/>
                          </a:solidFill>
                          <a:latin typeface="Calibri"/>
                        </a:rPr>
                        <a:t>3.00</a:t>
                      </a:r>
                    </a:p>
                  </a:txBody>
                  <a:tcPr marL="7979" marR="7979" marT="7979" marB="0" anchor="b">
                    <a:lnL>
                      <a:noFill/>
                    </a:lnL>
                    <a:lnR>
                      <a:noFill/>
                    </a:lnR>
                    <a:lnT>
                      <a:noFill/>
                    </a:lnT>
                    <a:lnB>
                      <a:noFill/>
                    </a:lnB>
                  </a:tcPr>
                </a:tc>
                <a:tc>
                  <a:txBody>
                    <a:bodyPr/>
                    <a:lstStyle/>
                    <a:p>
                      <a:pPr algn="r" fontAlgn="b"/>
                      <a:r>
                        <a:rPr lang="en-US" sz="1200" b="1" i="0" u="none" strike="noStrike">
                          <a:solidFill>
                            <a:srgbClr val="000000"/>
                          </a:solidFill>
                          <a:latin typeface="Calibri"/>
                        </a:rPr>
                        <a:t>4.00</a:t>
                      </a:r>
                    </a:p>
                  </a:txBody>
                  <a:tcPr marL="7979" marR="7979" marT="7979" marB="0" anchor="b">
                    <a:lnL>
                      <a:noFill/>
                    </a:lnL>
                    <a:lnR>
                      <a:noFill/>
                    </a:lnR>
                    <a:lnT>
                      <a:noFill/>
                    </a:lnT>
                    <a:lnB>
                      <a:noFill/>
                    </a:lnB>
                  </a:tcPr>
                </a:tc>
                <a:tc>
                  <a:txBody>
                    <a:bodyPr/>
                    <a:lstStyle/>
                    <a:p>
                      <a:pPr algn="r" fontAlgn="b"/>
                      <a:r>
                        <a:rPr lang="en-US" sz="1200" b="1" i="0" u="none" strike="noStrike">
                          <a:solidFill>
                            <a:srgbClr val="000000"/>
                          </a:solidFill>
                          <a:latin typeface="Calibri"/>
                        </a:rPr>
                        <a:t>5.00</a:t>
                      </a:r>
                    </a:p>
                  </a:txBody>
                  <a:tcPr marL="7979" marR="7979" marT="7979" marB="0" anchor="b">
                    <a:lnL>
                      <a:noFill/>
                    </a:lnL>
                    <a:lnR>
                      <a:noFill/>
                    </a:lnR>
                    <a:lnT>
                      <a:noFill/>
                    </a:lnT>
                    <a:lnB>
                      <a:noFill/>
                    </a:lnB>
                  </a:tcPr>
                </a:tc>
                <a:tc>
                  <a:txBody>
                    <a:bodyPr/>
                    <a:lstStyle/>
                    <a:p>
                      <a:pPr algn="r" fontAlgn="b"/>
                      <a:r>
                        <a:rPr lang="en-US" sz="1200" b="1" i="0" u="none" strike="noStrike">
                          <a:solidFill>
                            <a:srgbClr val="000000"/>
                          </a:solidFill>
                          <a:latin typeface="Calibri"/>
                        </a:rPr>
                        <a:t>6.00</a:t>
                      </a:r>
                    </a:p>
                  </a:txBody>
                  <a:tcPr marL="7979" marR="7979" marT="7979" marB="0" anchor="b">
                    <a:lnL>
                      <a:noFill/>
                    </a:lnL>
                    <a:lnR>
                      <a:noFill/>
                    </a:lnR>
                    <a:lnT>
                      <a:noFill/>
                    </a:lnT>
                    <a:lnB>
                      <a:noFill/>
                    </a:lnB>
                  </a:tcPr>
                </a:tc>
              </a:tr>
              <a:tr h="184994">
                <a:tc>
                  <a:txBody>
                    <a:bodyPr/>
                    <a:lstStyle/>
                    <a:p>
                      <a:pPr algn="l" fontAlgn="b"/>
                      <a:r>
                        <a:rPr lang="en-US" sz="1200" b="1" i="0" u="none" strike="noStrike">
                          <a:solidFill>
                            <a:srgbClr val="000000"/>
                          </a:solidFill>
                          <a:latin typeface="Calibri"/>
                        </a:rPr>
                        <a:t>Constant</a:t>
                      </a:r>
                    </a:p>
                  </a:txBody>
                  <a:tcPr marL="7979" marR="7979" marT="7979" marB="0" anchor="b">
                    <a:lnL>
                      <a:noFill/>
                    </a:lnL>
                    <a:lnR>
                      <a:noFill/>
                    </a:lnR>
                    <a:lnT>
                      <a:noFill/>
                    </a:lnT>
                    <a:lnB>
                      <a:noFill/>
                    </a:lnB>
                  </a:tcPr>
                </a:tc>
                <a:tc>
                  <a:txBody>
                    <a:bodyPr/>
                    <a:lstStyle/>
                    <a:p>
                      <a:pPr algn="r" fontAlgn="b"/>
                      <a:r>
                        <a:rPr lang="en-US" sz="1200" b="1" i="0" u="none" strike="noStrike">
                          <a:solidFill>
                            <a:srgbClr val="000000"/>
                          </a:solidFill>
                          <a:latin typeface="Calibri"/>
                        </a:rPr>
                        <a:t>6322.17</a:t>
                      </a: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c>
                  <a:txBody>
                    <a:bodyPr/>
                    <a:lstStyle/>
                    <a:p>
                      <a:pPr algn="r" fontAlgn="b"/>
                      <a:r>
                        <a:rPr lang="en-US" sz="1200" b="1" i="0" u="none" strike="noStrike">
                          <a:solidFill>
                            <a:srgbClr val="000000"/>
                          </a:solidFill>
                          <a:latin typeface="Calibri"/>
                        </a:rPr>
                        <a:t>1.00</a:t>
                      </a:r>
                    </a:p>
                  </a:txBody>
                  <a:tcPr marL="7979" marR="7979" marT="7979" marB="0" anchor="b">
                    <a:lnL>
                      <a:noFill/>
                    </a:lnL>
                    <a:lnR>
                      <a:noFill/>
                    </a:lnR>
                    <a:lnT>
                      <a:noFill/>
                    </a:lnT>
                    <a:lnB>
                      <a:noFill/>
                    </a:lnB>
                  </a:tcPr>
                </a:tc>
                <a:tc>
                  <a:txBody>
                    <a:bodyPr/>
                    <a:lstStyle/>
                    <a:p>
                      <a:pPr algn="r" fontAlgn="b"/>
                      <a:r>
                        <a:rPr lang="en-US" sz="1200" b="1" i="0" u="none" strike="noStrike">
                          <a:solidFill>
                            <a:srgbClr val="000000"/>
                          </a:solidFill>
                          <a:latin typeface="Calibri"/>
                        </a:rPr>
                        <a:t>1.00</a:t>
                      </a:r>
                    </a:p>
                  </a:txBody>
                  <a:tcPr marL="7979" marR="7979" marT="7979" marB="0" anchor="b">
                    <a:lnL>
                      <a:noFill/>
                    </a:lnL>
                    <a:lnR>
                      <a:noFill/>
                    </a:lnR>
                    <a:lnT>
                      <a:noFill/>
                    </a:lnT>
                    <a:lnB>
                      <a:noFill/>
                    </a:lnB>
                  </a:tcPr>
                </a:tc>
                <a:tc>
                  <a:txBody>
                    <a:bodyPr/>
                    <a:lstStyle/>
                    <a:p>
                      <a:pPr algn="r" fontAlgn="b"/>
                      <a:r>
                        <a:rPr lang="en-US" sz="1200" b="1" i="0" u="none" strike="noStrike">
                          <a:solidFill>
                            <a:srgbClr val="000000"/>
                          </a:solidFill>
                          <a:latin typeface="Calibri"/>
                        </a:rPr>
                        <a:t>1.00</a:t>
                      </a:r>
                    </a:p>
                  </a:txBody>
                  <a:tcPr marL="7979" marR="7979" marT="7979" marB="0" anchor="b">
                    <a:lnL>
                      <a:noFill/>
                    </a:lnL>
                    <a:lnR>
                      <a:noFill/>
                    </a:lnR>
                    <a:lnT>
                      <a:noFill/>
                    </a:lnT>
                    <a:lnB>
                      <a:noFill/>
                    </a:lnB>
                  </a:tcPr>
                </a:tc>
                <a:tc>
                  <a:txBody>
                    <a:bodyPr/>
                    <a:lstStyle/>
                    <a:p>
                      <a:pPr algn="r" fontAlgn="b"/>
                      <a:r>
                        <a:rPr lang="en-US" sz="1200" b="1" i="0" u="none" strike="noStrike">
                          <a:solidFill>
                            <a:srgbClr val="000000"/>
                          </a:solidFill>
                          <a:latin typeface="Calibri"/>
                        </a:rPr>
                        <a:t>1.00</a:t>
                      </a:r>
                    </a:p>
                  </a:txBody>
                  <a:tcPr marL="7979" marR="7979" marT="7979" marB="0" anchor="b">
                    <a:lnL>
                      <a:noFill/>
                    </a:lnL>
                    <a:lnR>
                      <a:noFill/>
                    </a:lnR>
                    <a:lnT>
                      <a:noFill/>
                    </a:lnT>
                    <a:lnB>
                      <a:noFill/>
                    </a:lnB>
                  </a:tcPr>
                </a:tc>
                <a:tc>
                  <a:txBody>
                    <a:bodyPr/>
                    <a:lstStyle/>
                    <a:p>
                      <a:pPr algn="r" fontAlgn="b"/>
                      <a:r>
                        <a:rPr lang="en-US" sz="1200" b="1" i="0" u="none" strike="noStrike">
                          <a:solidFill>
                            <a:srgbClr val="000000"/>
                          </a:solidFill>
                          <a:latin typeface="Calibri"/>
                        </a:rPr>
                        <a:t>1.00</a:t>
                      </a:r>
                    </a:p>
                  </a:txBody>
                  <a:tcPr marL="7979" marR="7979" marT="7979" marB="0" anchor="b">
                    <a:lnL>
                      <a:noFill/>
                    </a:lnL>
                    <a:lnR>
                      <a:noFill/>
                    </a:lnR>
                    <a:lnT>
                      <a:noFill/>
                    </a:lnT>
                    <a:lnB>
                      <a:noFill/>
                    </a:lnB>
                  </a:tcPr>
                </a:tc>
                <a:tc>
                  <a:txBody>
                    <a:bodyPr/>
                    <a:lstStyle/>
                    <a:p>
                      <a:pPr algn="r" fontAlgn="b"/>
                      <a:r>
                        <a:rPr lang="en-US" sz="1200" b="1" i="0" u="none" strike="noStrike">
                          <a:solidFill>
                            <a:srgbClr val="000000"/>
                          </a:solidFill>
                          <a:latin typeface="Calibri"/>
                        </a:rPr>
                        <a:t>1.00</a:t>
                      </a:r>
                    </a:p>
                  </a:txBody>
                  <a:tcPr marL="7979" marR="7979" marT="7979" marB="0" anchor="b">
                    <a:lnL>
                      <a:noFill/>
                    </a:lnL>
                    <a:lnR>
                      <a:noFill/>
                    </a:lnR>
                    <a:lnT>
                      <a:noFill/>
                    </a:lnT>
                    <a:lnB>
                      <a:noFill/>
                    </a:lnB>
                  </a:tcPr>
                </a:tc>
              </a:tr>
              <a:tr h="184994">
                <a:tc>
                  <a:txBody>
                    <a:bodyPr/>
                    <a:lstStyle/>
                    <a:p>
                      <a:pPr algn="l" fontAlgn="b"/>
                      <a:r>
                        <a:rPr lang="en-US" sz="1200" b="1" i="0" u="none" strike="noStrike">
                          <a:solidFill>
                            <a:srgbClr val="000000"/>
                          </a:solidFill>
                          <a:latin typeface="Calibri"/>
                        </a:rPr>
                        <a:t>RF</a:t>
                      </a:r>
                    </a:p>
                  </a:txBody>
                  <a:tcPr marL="7979" marR="7979" marT="7979" marB="0" anchor="b">
                    <a:lnL>
                      <a:noFill/>
                    </a:lnL>
                    <a:lnR>
                      <a:noFill/>
                    </a:lnR>
                    <a:lnT>
                      <a:noFill/>
                    </a:lnT>
                    <a:lnB>
                      <a:noFill/>
                    </a:lnB>
                  </a:tcPr>
                </a:tc>
                <a:tc>
                  <a:txBody>
                    <a:bodyPr/>
                    <a:lstStyle/>
                    <a:p>
                      <a:pPr algn="r" fontAlgn="b"/>
                      <a:r>
                        <a:rPr lang="en-US" sz="1200" b="1" i="0" u="none" strike="noStrike">
                          <a:solidFill>
                            <a:srgbClr val="000000"/>
                          </a:solidFill>
                          <a:latin typeface="Calibri"/>
                        </a:rPr>
                        <a:t>0.38</a:t>
                      </a:r>
                    </a:p>
                  </a:txBody>
                  <a:tcPr marL="7979" marR="7979" marT="7979" marB="0" anchor="b">
                    <a:lnL>
                      <a:noFill/>
                    </a:lnL>
                    <a:lnR>
                      <a:noFill/>
                    </a:lnR>
                    <a:lnT>
                      <a:noFill/>
                    </a:lnT>
                    <a:lnB>
                      <a:noFill/>
                    </a:lnB>
                  </a:tcPr>
                </a:tc>
                <a:tc>
                  <a:txBody>
                    <a:bodyPr/>
                    <a:lstStyle/>
                    <a:p>
                      <a:pPr algn="l" fontAlgn="b"/>
                      <a:r>
                        <a:rPr lang="en-US" sz="1200" b="1" i="0" u="none" strike="noStrike">
                          <a:solidFill>
                            <a:srgbClr val="000000"/>
                          </a:solidFill>
                          <a:latin typeface="Calibri"/>
                        </a:rPr>
                        <a:t>GFDL Base-RF</a:t>
                      </a:r>
                    </a:p>
                  </a:txBody>
                  <a:tcPr marL="7979" marR="7979" marT="7979" marB="0" anchor="b">
                    <a:lnL>
                      <a:noFill/>
                    </a:lnL>
                    <a:lnR>
                      <a:noFill/>
                    </a:lnR>
                    <a:lnT>
                      <a:noFill/>
                    </a:lnT>
                    <a:lnB>
                      <a:noFill/>
                    </a:lnB>
                  </a:tcPr>
                </a:tc>
                <a:tc>
                  <a:txBody>
                    <a:bodyPr/>
                    <a:lstStyle/>
                    <a:p>
                      <a:pPr algn="r" fontAlgn="b"/>
                      <a:r>
                        <a:rPr lang="en-US" sz="1200" b="1" i="0" u="none" strike="noStrike">
                          <a:solidFill>
                            <a:srgbClr val="000000"/>
                          </a:solidFill>
                          <a:latin typeface="Calibri"/>
                        </a:rPr>
                        <a:t>251.40</a:t>
                      </a:r>
                    </a:p>
                  </a:txBody>
                  <a:tcPr marL="7979" marR="7979" marT="7979" marB="0" anchor="b">
                    <a:lnL>
                      <a:noFill/>
                    </a:lnL>
                    <a:lnR>
                      <a:noFill/>
                    </a:lnR>
                    <a:lnT>
                      <a:noFill/>
                    </a:lnT>
                    <a:lnB>
                      <a:noFill/>
                    </a:lnB>
                  </a:tcPr>
                </a:tc>
                <a:tc>
                  <a:txBody>
                    <a:bodyPr/>
                    <a:lstStyle/>
                    <a:p>
                      <a:pPr algn="r" fontAlgn="b"/>
                      <a:r>
                        <a:rPr lang="en-US" sz="1200" b="1" i="0" u="none" strike="noStrike">
                          <a:solidFill>
                            <a:srgbClr val="000000"/>
                          </a:solidFill>
                          <a:latin typeface="Calibri"/>
                        </a:rPr>
                        <a:t>191.25</a:t>
                      </a:r>
                    </a:p>
                  </a:txBody>
                  <a:tcPr marL="7979" marR="7979" marT="7979" marB="0" anchor="b">
                    <a:lnL>
                      <a:noFill/>
                    </a:lnL>
                    <a:lnR>
                      <a:noFill/>
                    </a:lnR>
                    <a:lnT>
                      <a:noFill/>
                    </a:lnT>
                    <a:lnB>
                      <a:noFill/>
                    </a:lnB>
                  </a:tcPr>
                </a:tc>
                <a:tc>
                  <a:txBody>
                    <a:bodyPr/>
                    <a:lstStyle/>
                    <a:p>
                      <a:pPr algn="r" fontAlgn="b"/>
                      <a:r>
                        <a:rPr lang="en-US" sz="1200" b="1" i="0" u="none" strike="noStrike">
                          <a:solidFill>
                            <a:srgbClr val="000000"/>
                          </a:solidFill>
                          <a:latin typeface="Calibri"/>
                        </a:rPr>
                        <a:t>185.75</a:t>
                      </a:r>
                    </a:p>
                  </a:txBody>
                  <a:tcPr marL="7979" marR="7979" marT="7979" marB="0" anchor="b">
                    <a:lnL>
                      <a:noFill/>
                    </a:lnL>
                    <a:lnR>
                      <a:noFill/>
                    </a:lnR>
                    <a:lnT>
                      <a:noFill/>
                    </a:lnT>
                    <a:lnB>
                      <a:noFill/>
                    </a:lnB>
                  </a:tcPr>
                </a:tc>
                <a:tc>
                  <a:txBody>
                    <a:bodyPr/>
                    <a:lstStyle/>
                    <a:p>
                      <a:pPr algn="r" fontAlgn="b"/>
                      <a:r>
                        <a:rPr lang="en-US" sz="1200" b="1" i="0" u="none" strike="noStrike">
                          <a:solidFill>
                            <a:srgbClr val="000000"/>
                          </a:solidFill>
                          <a:latin typeface="Calibri"/>
                        </a:rPr>
                        <a:t>175.12</a:t>
                      </a:r>
                    </a:p>
                  </a:txBody>
                  <a:tcPr marL="7979" marR="7979" marT="7979" marB="0" anchor="b">
                    <a:lnL>
                      <a:noFill/>
                    </a:lnL>
                    <a:lnR>
                      <a:noFill/>
                    </a:lnR>
                    <a:lnT>
                      <a:noFill/>
                    </a:lnT>
                    <a:lnB>
                      <a:noFill/>
                    </a:lnB>
                  </a:tcPr>
                </a:tc>
                <a:tc>
                  <a:txBody>
                    <a:bodyPr/>
                    <a:lstStyle/>
                    <a:p>
                      <a:pPr algn="r" fontAlgn="b"/>
                      <a:r>
                        <a:rPr lang="en-US" sz="1200" b="1" i="0" u="none" strike="noStrike">
                          <a:solidFill>
                            <a:srgbClr val="000000"/>
                          </a:solidFill>
                          <a:latin typeface="Calibri"/>
                        </a:rPr>
                        <a:t>152.36</a:t>
                      </a:r>
                    </a:p>
                  </a:txBody>
                  <a:tcPr marL="7979" marR="7979" marT="7979" marB="0" anchor="b">
                    <a:lnL>
                      <a:noFill/>
                    </a:lnL>
                    <a:lnR>
                      <a:noFill/>
                    </a:lnR>
                    <a:lnT>
                      <a:noFill/>
                    </a:lnT>
                    <a:lnB>
                      <a:noFill/>
                    </a:lnB>
                  </a:tcPr>
                </a:tc>
                <a:tc>
                  <a:txBody>
                    <a:bodyPr/>
                    <a:lstStyle/>
                    <a:p>
                      <a:pPr algn="r" fontAlgn="b"/>
                      <a:r>
                        <a:rPr lang="en-US" sz="1200" b="1" i="0" u="none" strike="noStrike">
                          <a:solidFill>
                            <a:srgbClr val="000000"/>
                          </a:solidFill>
                          <a:latin typeface="Calibri"/>
                        </a:rPr>
                        <a:t>87.27</a:t>
                      </a:r>
                    </a:p>
                  </a:txBody>
                  <a:tcPr marL="7979" marR="7979" marT="7979" marB="0" anchor="b">
                    <a:lnL>
                      <a:noFill/>
                    </a:lnL>
                    <a:lnR>
                      <a:noFill/>
                    </a:lnR>
                    <a:lnT>
                      <a:noFill/>
                    </a:lnT>
                    <a:lnB>
                      <a:noFill/>
                    </a:lnB>
                  </a:tcPr>
                </a:tc>
              </a:tr>
              <a:tr h="184994">
                <a:tc>
                  <a:txBody>
                    <a:bodyPr/>
                    <a:lstStyle/>
                    <a:p>
                      <a:pPr algn="l" fontAlgn="b"/>
                      <a:r>
                        <a:rPr lang="en-US" sz="1200" b="1" i="0" u="none" strike="noStrike">
                          <a:solidFill>
                            <a:srgbClr val="000000"/>
                          </a:solidFill>
                          <a:latin typeface="Calibri"/>
                        </a:rPr>
                        <a:t>Tmax</a:t>
                      </a:r>
                    </a:p>
                  </a:txBody>
                  <a:tcPr marL="7979" marR="7979" marT="7979" marB="0" anchor="b">
                    <a:lnL>
                      <a:noFill/>
                    </a:lnL>
                    <a:lnR>
                      <a:noFill/>
                    </a:lnR>
                    <a:lnT>
                      <a:noFill/>
                    </a:lnT>
                    <a:lnB>
                      <a:noFill/>
                    </a:lnB>
                  </a:tcPr>
                </a:tc>
                <a:tc>
                  <a:txBody>
                    <a:bodyPr/>
                    <a:lstStyle/>
                    <a:p>
                      <a:pPr algn="r" fontAlgn="b"/>
                      <a:r>
                        <a:rPr lang="en-US" sz="1200" b="1" i="0" u="none" strike="noStrike">
                          <a:solidFill>
                            <a:srgbClr val="000000"/>
                          </a:solidFill>
                          <a:latin typeface="Calibri"/>
                        </a:rPr>
                        <a:t>-26.11</a:t>
                      </a:r>
                    </a:p>
                  </a:txBody>
                  <a:tcPr marL="7979" marR="7979" marT="7979" marB="0" anchor="b">
                    <a:lnL>
                      <a:noFill/>
                    </a:lnL>
                    <a:lnR>
                      <a:noFill/>
                    </a:lnR>
                    <a:lnT>
                      <a:noFill/>
                    </a:lnT>
                    <a:lnB>
                      <a:noFill/>
                    </a:lnB>
                  </a:tcPr>
                </a:tc>
                <a:tc>
                  <a:txBody>
                    <a:bodyPr/>
                    <a:lstStyle/>
                    <a:p>
                      <a:pPr algn="l" fontAlgn="b"/>
                      <a:r>
                        <a:rPr lang="en-US" sz="1200" b="1" i="0" u="none" strike="noStrike">
                          <a:solidFill>
                            <a:srgbClr val="000000"/>
                          </a:solidFill>
                          <a:latin typeface="Calibri"/>
                        </a:rPr>
                        <a:t>GFDL Base-Tmax</a:t>
                      </a:r>
                    </a:p>
                  </a:txBody>
                  <a:tcPr marL="7979" marR="7979" marT="7979" marB="0" anchor="b">
                    <a:lnL>
                      <a:noFill/>
                    </a:lnL>
                    <a:lnR>
                      <a:noFill/>
                    </a:lnR>
                    <a:lnT>
                      <a:noFill/>
                    </a:lnT>
                    <a:lnB>
                      <a:noFill/>
                    </a:lnB>
                  </a:tcPr>
                </a:tc>
                <a:tc>
                  <a:txBody>
                    <a:bodyPr/>
                    <a:lstStyle/>
                    <a:p>
                      <a:pPr algn="r" fontAlgn="b"/>
                      <a:r>
                        <a:rPr lang="en-US" sz="1200" b="1" i="0" u="none" strike="noStrike">
                          <a:solidFill>
                            <a:srgbClr val="000000"/>
                          </a:solidFill>
                          <a:latin typeface="Calibri"/>
                        </a:rPr>
                        <a:t>33.59</a:t>
                      </a:r>
                    </a:p>
                  </a:txBody>
                  <a:tcPr marL="7979" marR="7979" marT="7979" marB="0" anchor="b">
                    <a:lnL>
                      <a:noFill/>
                    </a:lnL>
                    <a:lnR>
                      <a:noFill/>
                    </a:lnR>
                    <a:lnT>
                      <a:noFill/>
                    </a:lnT>
                    <a:lnB>
                      <a:noFill/>
                    </a:lnB>
                  </a:tcPr>
                </a:tc>
                <a:tc>
                  <a:txBody>
                    <a:bodyPr/>
                    <a:lstStyle/>
                    <a:p>
                      <a:pPr algn="r" fontAlgn="b"/>
                      <a:r>
                        <a:rPr lang="en-US" sz="1200" b="1" i="0" u="none" strike="noStrike">
                          <a:solidFill>
                            <a:srgbClr val="000000"/>
                          </a:solidFill>
                          <a:latin typeface="Calibri"/>
                        </a:rPr>
                        <a:t>33.56</a:t>
                      </a:r>
                    </a:p>
                  </a:txBody>
                  <a:tcPr marL="7979" marR="7979" marT="7979" marB="0" anchor="b">
                    <a:lnL>
                      <a:noFill/>
                    </a:lnL>
                    <a:lnR>
                      <a:noFill/>
                    </a:lnR>
                    <a:lnT>
                      <a:noFill/>
                    </a:lnT>
                    <a:lnB>
                      <a:noFill/>
                    </a:lnB>
                  </a:tcPr>
                </a:tc>
                <a:tc>
                  <a:txBody>
                    <a:bodyPr/>
                    <a:lstStyle/>
                    <a:p>
                      <a:pPr algn="r" fontAlgn="b"/>
                      <a:r>
                        <a:rPr lang="en-US" sz="1200" b="1" i="0" u="none" strike="noStrike">
                          <a:solidFill>
                            <a:srgbClr val="000000"/>
                          </a:solidFill>
                          <a:latin typeface="Calibri"/>
                        </a:rPr>
                        <a:t>32.25</a:t>
                      </a:r>
                    </a:p>
                  </a:txBody>
                  <a:tcPr marL="7979" marR="7979" marT="7979" marB="0" anchor="b">
                    <a:lnL>
                      <a:noFill/>
                    </a:lnL>
                    <a:lnR>
                      <a:noFill/>
                    </a:lnR>
                    <a:lnT>
                      <a:noFill/>
                    </a:lnT>
                    <a:lnB>
                      <a:noFill/>
                    </a:lnB>
                  </a:tcPr>
                </a:tc>
                <a:tc>
                  <a:txBody>
                    <a:bodyPr/>
                    <a:lstStyle/>
                    <a:p>
                      <a:pPr algn="r" fontAlgn="b"/>
                      <a:r>
                        <a:rPr lang="en-US" sz="1200" b="1" i="0" u="none" strike="noStrike">
                          <a:solidFill>
                            <a:srgbClr val="000000"/>
                          </a:solidFill>
                          <a:latin typeface="Calibri"/>
                        </a:rPr>
                        <a:t>34.65</a:t>
                      </a:r>
                    </a:p>
                  </a:txBody>
                  <a:tcPr marL="7979" marR="7979" marT="7979" marB="0" anchor="b">
                    <a:lnL>
                      <a:noFill/>
                    </a:lnL>
                    <a:lnR>
                      <a:noFill/>
                    </a:lnR>
                    <a:lnT>
                      <a:noFill/>
                    </a:lnT>
                    <a:lnB>
                      <a:noFill/>
                    </a:lnB>
                  </a:tcPr>
                </a:tc>
                <a:tc>
                  <a:txBody>
                    <a:bodyPr/>
                    <a:lstStyle/>
                    <a:p>
                      <a:pPr algn="r" fontAlgn="b"/>
                      <a:r>
                        <a:rPr lang="en-US" sz="1200" b="1" i="0" u="none" strike="noStrike">
                          <a:solidFill>
                            <a:srgbClr val="000000"/>
                          </a:solidFill>
                          <a:latin typeface="Calibri"/>
                        </a:rPr>
                        <a:t>32.86</a:t>
                      </a:r>
                    </a:p>
                  </a:txBody>
                  <a:tcPr marL="7979" marR="7979" marT="7979" marB="0" anchor="b">
                    <a:lnL>
                      <a:noFill/>
                    </a:lnL>
                    <a:lnR>
                      <a:noFill/>
                    </a:lnR>
                    <a:lnT>
                      <a:noFill/>
                    </a:lnT>
                    <a:lnB>
                      <a:noFill/>
                    </a:lnB>
                  </a:tcPr>
                </a:tc>
                <a:tc>
                  <a:txBody>
                    <a:bodyPr/>
                    <a:lstStyle/>
                    <a:p>
                      <a:pPr algn="r" fontAlgn="b"/>
                      <a:r>
                        <a:rPr lang="en-US" sz="1200" b="1" i="0" u="none" strike="noStrike">
                          <a:solidFill>
                            <a:srgbClr val="000000"/>
                          </a:solidFill>
                          <a:latin typeface="Calibri"/>
                        </a:rPr>
                        <a:t>30.45</a:t>
                      </a:r>
                    </a:p>
                  </a:txBody>
                  <a:tcPr marL="7979" marR="7979" marT="7979" marB="0" anchor="b">
                    <a:lnL>
                      <a:noFill/>
                    </a:lnL>
                    <a:lnR>
                      <a:noFill/>
                    </a:lnR>
                    <a:lnT>
                      <a:noFill/>
                    </a:lnT>
                    <a:lnB>
                      <a:noFill/>
                    </a:lnB>
                  </a:tcPr>
                </a:tc>
              </a:tr>
              <a:tr h="184994">
                <a:tc>
                  <a:txBody>
                    <a:bodyPr/>
                    <a:lstStyle/>
                    <a:p>
                      <a:pPr algn="l" fontAlgn="b"/>
                      <a:r>
                        <a:rPr lang="en-US" sz="1200" b="1" i="0" u="none" strike="noStrike">
                          <a:solidFill>
                            <a:srgbClr val="000000"/>
                          </a:solidFill>
                          <a:latin typeface="Calibri"/>
                        </a:rPr>
                        <a:t>Tmin</a:t>
                      </a:r>
                    </a:p>
                  </a:txBody>
                  <a:tcPr marL="7979" marR="7979" marT="7979" marB="0" anchor="b">
                    <a:lnL>
                      <a:noFill/>
                    </a:lnL>
                    <a:lnR>
                      <a:noFill/>
                    </a:lnR>
                    <a:lnT>
                      <a:noFill/>
                    </a:lnT>
                    <a:lnB>
                      <a:noFill/>
                    </a:lnB>
                  </a:tcPr>
                </a:tc>
                <a:tc>
                  <a:txBody>
                    <a:bodyPr/>
                    <a:lstStyle/>
                    <a:p>
                      <a:pPr algn="r" fontAlgn="b"/>
                      <a:r>
                        <a:rPr lang="en-US" sz="1200" b="1" i="0" u="none" strike="noStrike">
                          <a:solidFill>
                            <a:srgbClr val="000000"/>
                          </a:solidFill>
                          <a:latin typeface="Calibri"/>
                        </a:rPr>
                        <a:t>-71.85</a:t>
                      </a:r>
                    </a:p>
                  </a:txBody>
                  <a:tcPr marL="7979" marR="7979" marT="7979" marB="0" anchor="b">
                    <a:lnL>
                      <a:noFill/>
                    </a:lnL>
                    <a:lnR>
                      <a:noFill/>
                    </a:lnR>
                    <a:lnT>
                      <a:noFill/>
                    </a:lnT>
                    <a:lnB>
                      <a:noFill/>
                    </a:lnB>
                  </a:tcPr>
                </a:tc>
                <a:tc>
                  <a:txBody>
                    <a:bodyPr/>
                    <a:lstStyle/>
                    <a:p>
                      <a:pPr algn="l" fontAlgn="b"/>
                      <a:r>
                        <a:rPr lang="en-US" sz="1200" b="1" i="0" u="none" strike="noStrike">
                          <a:solidFill>
                            <a:srgbClr val="000000"/>
                          </a:solidFill>
                          <a:latin typeface="Calibri"/>
                        </a:rPr>
                        <a:t>GFDL Base-Tmin</a:t>
                      </a:r>
                    </a:p>
                  </a:txBody>
                  <a:tcPr marL="7979" marR="7979" marT="7979" marB="0" anchor="b">
                    <a:lnL>
                      <a:noFill/>
                    </a:lnL>
                    <a:lnR>
                      <a:noFill/>
                    </a:lnR>
                    <a:lnT>
                      <a:noFill/>
                    </a:lnT>
                    <a:lnB>
                      <a:noFill/>
                    </a:lnB>
                  </a:tcPr>
                </a:tc>
                <a:tc>
                  <a:txBody>
                    <a:bodyPr/>
                    <a:lstStyle/>
                    <a:p>
                      <a:pPr algn="r" fontAlgn="b"/>
                      <a:r>
                        <a:rPr lang="en-US" sz="1200" b="1" i="0" u="none" strike="noStrike">
                          <a:solidFill>
                            <a:srgbClr val="000000"/>
                          </a:solidFill>
                          <a:latin typeface="Calibri"/>
                        </a:rPr>
                        <a:t>16.66</a:t>
                      </a:r>
                    </a:p>
                  </a:txBody>
                  <a:tcPr marL="7979" marR="7979" marT="7979" marB="0" anchor="b">
                    <a:lnL>
                      <a:noFill/>
                    </a:lnL>
                    <a:lnR>
                      <a:noFill/>
                    </a:lnR>
                    <a:lnT>
                      <a:noFill/>
                    </a:lnT>
                    <a:lnB>
                      <a:noFill/>
                    </a:lnB>
                  </a:tcPr>
                </a:tc>
                <a:tc>
                  <a:txBody>
                    <a:bodyPr/>
                    <a:lstStyle/>
                    <a:p>
                      <a:pPr algn="r" fontAlgn="b"/>
                      <a:r>
                        <a:rPr lang="en-US" sz="1200" b="1" i="0" u="none" strike="noStrike">
                          <a:solidFill>
                            <a:srgbClr val="000000"/>
                          </a:solidFill>
                          <a:latin typeface="Calibri"/>
                        </a:rPr>
                        <a:t>14.49</a:t>
                      </a:r>
                    </a:p>
                  </a:txBody>
                  <a:tcPr marL="7979" marR="7979" marT="7979" marB="0" anchor="b">
                    <a:lnL>
                      <a:noFill/>
                    </a:lnL>
                    <a:lnR>
                      <a:noFill/>
                    </a:lnR>
                    <a:lnT>
                      <a:noFill/>
                    </a:lnT>
                    <a:lnB>
                      <a:noFill/>
                    </a:lnB>
                  </a:tcPr>
                </a:tc>
                <a:tc>
                  <a:txBody>
                    <a:bodyPr/>
                    <a:lstStyle/>
                    <a:p>
                      <a:pPr algn="r" fontAlgn="b"/>
                      <a:r>
                        <a:rPr lang="en-US" sz="1200" b="1" i="0" u="none" strike="noStrike">
                          <a:solidFill>
                            <a:srgbClr val="000000"/>
                          </a:solidFill>
                          <a:latin typeface="Calibri"/>
                        </a:rPr>
                        <a:t>14.58</a:t>
                      </a:r>
                    </a:p>
                  </a:txBody>
                  <a:tcPr marL="7979" marR="7979" marT="7979" marB="0" anchor="b">
                    <a:lnL>
                      <a:noFill/>
                    </a:lnL>
                    <a:lnR>
                      <a:noFill/>
                    </a:lnR>
                    <a:lnT>
                      <a:noFill/>
                    </a:lnT>
                    <a:lnB>
                      <a:noFill/>
                    </a:lnB>
                  </a:tcPr>
                </a:tc>
                <a:tc>
                  <a:txBody>
                    <a:bodyPr/>
                    <a:lstStyle/>
                    <a:p>
                      <a:pPr algn="r" fontAlgn="b"/>
                      <a:r>
                        <a:rPr lang="en-US" sz="1200" b="1" i="0" u="none" strike="noStrike">
                          <a:solidFill>
                            <a:srgbClr val="000000"/>
                          </a:solidFill>
                          <a:latin typeface="Calibri"/>
                        </a:rPr>
                        <a:t>16.79</a:t>
                      </a:r>
                    </a:p>
                  </a:txBody>
                  <a:tcPr marL="7979" marR="7979" marT="7979" marB="0" anchor="b">
                    <a:lnL>
                      <a:noFill/>
                    </a:lnL>
                    <a:lnR>
                      <a:noFill/>
                    </a:lnR>
                    <a:lnT>
                      <a:noFill/>
                    </a:lnT>
                    <a:lnB>
                      <a:noFill/>
                    </a:lnB>
                  </a:tcPr>
                </a:tc>
                <a:tc>
                  <a:txBody>
                    <a:bodyPr/>
                    <a:lstStyle/>
                    <a:p>
                      <a:pPr algn="r" fontAlgn="b"/>
                      <a:r>
                        <a:rPr lang="en-US" sz="1200" b="1" i="0" u="none" strike="noStrike">
                          <a:solidFill>
                            <a:srgbClr val="000000"/>
                          </a:solidFill>
                          <a:latin typeface="Calibri"/>
                        </a:rPr>
                        <a:t>18.11</a:t>
                      </a:r>
                    </a:p>
                  </a:txBody>
                  <a:tcPr marL="7979" marR="7979" marT="7979" marB="0" anchor="b">
                    <a:lnL>
                      <a:noFill/>
                    </a:lnL>
                    <a:lnR>
                      <a:noFill/>
                    </a:lnR>
                    <a:lnT>
                      <a:noFill/>
                    </a:lnT>
                    <a:lnB>
                      <a:noFill/>
                    </a:lnB>
                  </a:tcPr>
                </a:tc>
                <a:tc>
                  <a:txBody>
                    <a:bodyPr/>
                    <a:lstStyle/>
                    <a:p>
                      <a:pPr algn="r" fontAlgn="b"/>
                      <a:r>
                        <a:rPr lang="en-US" sz="1200" b="1" i="0" u="none" strike="noStrike">
                          <a:solidFill>
                            <a:srgbClr val="000000"/>
                          </a:solidFill>
                          <a:latin typeface="Calibri"/>
                        </a:rPr>
                        <a:t>22.32</a:t>
                      </a:r>
                    </a:p>
                  </a:txBody>
                  <a:tcPr marL="7979" marR="7979" marT="7979" marB="0" anchor="b">
                    <a:lnL>
                      <a:noFill/>
                    </a:lnL>
                    <a:lnR>
                      <a:noFill/>
                    </a:lnR>
                    <a:lnT>
                      <a:noFill/>
                    </a:lnT>
                    <a:lnB>
                      <a:noFill/>
                    </a:lnB>
                  </a:tcPr>
                </a:tc>
              </a:tr>
              <a:tr h="184994">
                <a:tc>
                  <a:txBody>
                    <a:bodyPr/>
                    <a:lstStyle/>
                    <a:p>
                      <a:pPr algn="l" fontAlgn="b"/>
                      <a:r>
                        <a:rPr lang="en-US" sz="1200" b="1" i="0" u="none" strike="noStrike">
                          <a:solidFill>
                            <a:srgbClr val="000000"/>
                          </a:solidFill>
                          <a:latin typeface="Calibri"/>
                        </a:rPr>
                        <a:t>Zone-1</a:t>
                      </a:r>
                    </a:p>
                  </a:txBody>
                  <a:tcPr marL="7979" marR="7979" marT="7979" marB="0" anchor="b">
                    <a:lnL>
                      <a:noFill/>
                    </a:lnL>
                    <a:lnR>
                      <a:noFill/>
                    </a:lnR>
                    <a:lnT>
                      <a:noFill/>
                    </a:lnT>
                    <a:lnB>
                      <a:noFill/>
                    </a:lnB>
                  </a:tcPr>
                </a:tc>
                <a:tc>
                  <a:txBody>
                    <a:bodyPr/>
                    <a:lstStyle/>
                    <a:p>
                      <a:pPr algn="r" fontAlgn="b"/>
                      <a:r>
                        <a:rPr lang="en-US" sz="1200" b="1" i="0" u="none" strike="noStrike">
                          <a:solidFill>
                            <a:srgbClr val="000000"/>
                          </a:solidFill>
                          <a:latin typeface="Calibri"/>
                        </a:rPr>
                        <a:t>-1299.35</a:t>
                      </a: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r>
              <a:tr h="184994">
                <a:tc>
                  <a:txBody>
                    <a:bodyPr/>
                    <a:lstStyle/>
                    <a:p>
                      <a:pPr algn="l" fontAlgn="b"/>
                      <a:r>
                        <a:rPr lang="en-US" sz="1200" b="1" i="0" u="none" strike="noStrike">
                          <a:solidFill>
                            <a:srgbClr val="000000"/>
                          </a:solidFill>
                          <a:latin typeface="Calibri"/>
                        </a:rPr>
                        <a:t>Zone-2</a:t>
                      </a:r>
                    </a:p>
                  </a:txBody>
                  <a:tcPr marL="7979" marR="7979" marT="7979" marB="0" anchor="b">
                    <a:lnL>
                      <a:noFill/>
                    </a:lnL>
                    <a:lnR>
                      <a:noFill/>
                    </a:lnR>
                    <a:lnT>
                      <a:noFill/>
                    </a:lnT>
                    <a:lnB>
                      <a:noFill/>
                    </a:lnB>
                  </a:tcPr>
                </a:tc>
                <a:tc>
                  <a:txBody>
                    <a:bodyPr/>
                    <a:lstStyle/>
                    <a:p>
                      <a:pPr algn="r" fontAlgn="b"/>
                      <a:r>
                        <a:rPr lang="en-US" sz="1200" b="1" i="0" u="none" strike="noStrike">
                          <a:solidFill>
                            <a:srgbClr val="000000"/>
                          </a:solidFill>
                          <a:latin typeface="Calibri"/>
                        </a:rPr>
                        <a:t>-920.47</a:t>
                      </a: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r>
              <a:tr h="184994">
                <a:tc>
                  <a:txBody>
                    <a:bodyPr/>
                    <a:lstStyle/>
                    <a:p>
                      <a:pPr algn="l" fontAlgn="b"/>
                      <a:r>
                        <a:rPr lang="en-US" sz="1200" b="1" i="0" u="none" strike="noStrike">
                          <a:solidFill>
                            <a:srgbClr val="000000"/>
                          </a:solidFill>
                          <a:latin typeface="Calibri"/>
                        </a:rPr>
                        <a:t>Zone-3</a:t>
                      </a:r>
                    </a:p>
                  </a:txBody>
                  <a:tcPr marL="7979" marR="7979" marT="7979" marB="0" anchor="b">
                    <a:lnL>
                      <a:noFill/>
                    </a:lnL>
                    <a:lnR>
                      <a:noFill/>
                    </a:lnR>
                    <a:lnT>
                      <a:noFill/>
                    </a:lnT>
                    <a:lnB>
                      <a:noFill/>
                    </a:lnB>
                  </a:tcPr>
                </a:tc>
                <a:tc>
                  <a:txBody>
                    <a:bodyPr/>
                    <a:lstStyle/>
                    <a:p>
                      <a:pPr algn="r" fontAlgn="b"/>
                      <a:r>
                        <a:rPr lang="en-US" sz="1200" b="1" i="0" u="none" strike="noStrike">
                          <a:solidFill>
                            <a:srgbClr val="000000"/>
                          </a:solidFill>
                          <a:latin typeface="Calibri"/>
                        </a:rPr>
                        <a:t>-862.76</a:t>
                      </a: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r>
              <a:tr h="184994">
                <a:tc>
                  <a:txBody>
                    <a:bodyPr/>
                    <a:lstStyle/>
                    <a:p>
                      <a:pPr algn="l" fontAlgn="b"/>
                      <a:r>
                        <a:rPr lang="en-US" sz="1200" b="1" i="0" u="none" strike="noStrike">
                          <a:solidFill>
                            <a:srgbClr val="000000"/>
                          </a:solidFill>
                          <a:latin typeface="Calibri"/>
                        </a:rPr>
                        <a:t>Zone-4</a:t>
                      </a:r>
                    </a:p>
                  </a:txBody>
                  <a:tcPr marL="7979" marR="7979" marT="7979" marB="0" anchor="b">
                    <a:lnL>
                      <a:noFill/>
                    </a:lnL>
                    <a:lnR>
                      <a:noFill/>
                    </a:lnR>
                    <a:lnT>
                      <a:noFill/>
                    </a:lnT>
                    <a:lnB>
                      <a:noFill/>
                    </a:lnB>
                  </a:tcPr>
                </a:tc>
                <a:tc>
                  <a:txBody>
                    <a:bodyPr/>
                    <a:lstStyle/>
                    <a:p>
                      <a:pPr algn="r" fontAlgn="b"/>
                      <a:r>
                        <a:rPr lang="en-US" sz="1200" b="1" i="0" u="none" strike="noStrike">
                          <a:solidFill>
                            <a:srgbClr val="000000"/>
                          </a:solidFill>
                          <a:latin typeface="Calibri"/>
                        </a:rPr>
                        <a:t>-1533.45</a:t>
                      </a: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r>
              <a:tr h="184994">
                <a:tc>
                  <a:txBody>
                    <a:bodyPr/>
                    <a:lstStyle/>
                    <a:p>
                      <a:pPr algn="l" fontAlgn="b"/>
                      <a:r>
                        <a:rPr lang="en-US" sz="1200" b="1" i="0" u="none" strike="noStrike">
                          <a:solidFill>
                            <a:srgbClr val="000000"/>
                          </a:solidFill>
                          <a:latin typeface="Calibri"/>
                        </a:rPr>
                        <a:t>Zone-5</a:t>
                      </a:r>
                    </a:p>
                  </a:txBody>
                  <a:tcPr marL="7979" marR="7979" marT="7979" marB="0" anchor="b">
                    <a:lnL>
                      <a:noFill/>
                    </a:lnL>
                    <a:lnR>
                      <a:noFill/>
                    </a:lnR>
                    <a:lnT>
                      <a:noFill/>
                    </a:lnT>
                    <a:lnB>
                      <a:noFill/>
                    </a:lnB>
                  </a:tcPr>
                </a:tc>
                <a:tc>
                  <a:txBody>
                    <a:bodyPr/>
                    <a:lstStyle/>
                    <a:p>
                      <a:pPr algn="r" fontAlgn="b"/>
                      <a:r>
                        <a:rPr lang="en-US" sz="1200" b="1" i="0" u="none" strike="noStrike">
                          <a:solidFill>
                            <a:srgbClr val="000000"/>
                          </a:solidFill>
                          <a:latin typeface="Calibri"/>
                        </a:rPr>
                        <a:t>-1001.14</a:t>
                      </a: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r>
              <a:tr h="184994">
                <a:tc>
                  <a:txBody>
                    <a:bodyPr/>
                    <a:lstStyle/>
                    <a:p>
                      <a:pPr algn="l" fontAlgn="b"/>
                      <a:r>
                        <a:rPr lang="en-US" sz="1200" b="1" i="0" u="none" strike="noStrike">
                          <a:solidFill>
                            <a:srgbClr val="000000"/>
                          </a:solidFill>
                          <a:latin typeface="Calibri"/>
                        </a:rPr>
                        <a:t>Zone-6</a:t>
                      </a:r>
                    </a:p>
                  </a:txBody>
                  <a:tcPr marL="7979" marR="7979" marT="7979" marB="0" anchor="b">
                    <a:lnL>
                      <a:noFill/>
                    </a:lnL>
                    <a:lnR>
                      <a:noFill/>
                    </a:lnR>
                    <a:lnT>
                      <a:noFill/>
                    </a:lnT>
                    <a:lnB>
                      <a:noFill/>
                    </a:lnB>
                  </a:tcPr>
                </a:tc>
                <a:tc>
                  <a:txBody>
                    <a:bodyPr/>
                    <a:lstStyle/>
                    <a:p>
                      <a:pPr algn="r" fontAlgn="b"/>
                      <a:r>
                        <a:rPr lang="en-US" sz="1200" b="1" i="0" u="none" strike="noStrike">
                          <a:solidFill>
                            <a:srgbClr val="000000"/>
                          </a:solidFill>
                          <a:latin typeface="Calibri"/>
                        </a:rPr>
                        <a:t>0.00</a:t>
                      </a: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r>
              <a:tr h="184994">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r>
              <a:tr h="184994">
                <a:tc>
                  <a:txBody>
                    <a:bodyPr/>
                    <a:lstStyle/>
                    <a:p>
                      <a:pPr algn="l" fontAlgn="b"/>
                      <a:r>
                        <a:rPr lang="en-US" sz="1200" b="1" i="0" u="none" strike="noStrike">
                          <a:solidFill>
                            <a:srgbClr val="000000"/>
                          </a:solidFill>
                          <a:latin typeface="Calibri"/>
                        </a:rPr>
                        <a:t>Zone</a:t>
                      </a:r>
                    </a:p>
                  </a:txBody>
                  <a:tcPr marL="7979" marR="7979" marT="7979" marB="0" anchor="b">
                    <a:lnL>
                      <a:noFill/>
                    </a:lnL>
                    <a:lnR>
                      <a:noFill/>
                    </a:lnR>
                    <a:lnT>
                      <a:noFill/>
                    </a:lnT>
                    <a:lnB>
                      <a:noFill/>
                    </a:lnB>
                  </a:tcPr>
                </a:tc>
                <a:tc>
                  <a:txBody>
                    <a:bodyPr/>
                    <a:lstStyle/>
                    <a:p>
                      <a:pPr algn="r" fontAlgn="b"/>
                      <a:r>
                        <a:rPr lang="en-US" sz="1200" b="1" i="0" u="none" strike="noStrike" dirty="0" smtClean="0">
                          <a:solidFill>
                            <a:srgbClr val="000000"/>
                          </a:solidFill>
                          <a:latin typeface="Calibri"/>
                        </a:rPr>
                        <a:t>Zone 1</a:t>
                      </a:r>
                      <a:endParaRPr lang="en-US" sz="1200" b="1" i="0" u="none" strike="noStrike" dirty="0">
                        <a:solidFill>
                          <a:srgbClr val="000000"/>
                        </a:solidFill>
                        <a:latin typeface="Calibri"/>
                      </a:endParaRPr>
                    </a:p>
                  </a:txBody>
                  <a:tcPr marL="7979" marR="7979" marT="7979" marB="0" anchor="b">
                    <a:lnL>
                      <a:noFill/>
                    </a:lnL>
                    <a:lnR>
                      <a:noFill/>
                    </a:lnR>
                    <a:lnT>
                      <a:noFill/>
                    </a:lnT>
                    <a:lnB>
                      <a:noFill/>
                    </a:lnB>
                  </a:tcPr>
                </a:tc>
                <a:tc>
                  <a:txBody>
                    <a:bodyPr/>
                    <a:lstStyle/>
                    <a:p>
                      <a:pPr algn="r" fontAlgn="b"/>
                      <a:r>
                        <a:rPr lang="en-US" sz="1200" b="1" i="0" u="none" strike="noStrike" dirty="0" smtClean="0">
                          <a:solidFill>
                            <a:srgbClr val="000000"/>
                          </a:solidFill>
                          <a:latin typeface="Calibri"/>
                        </a:rPr>
                        <a:t>Zone 2</a:t>
                      </a:r>
                      <a:endParaRPr lang="en-US" sz="1200" b="1" i="0" u="none" strike="noStrike" dirty="0">
                        <a:solidFill>
                          <a:srgbClr val="000000"/>
                        </a:solidFill>
                        <a:latin typeface="Calibri"/>
                      </a:endParaRPr>
                    </a:p>
                  </a:txBody>
                  <a:tcPr marL="7979" marR="7979" marT="7979" marB="0" anchor="b">
                    <a:lnL>
                      <a:noFill/>
                    </a:lnL>
                    <a:lnR>
                      <a:noFill/>
                    </a:lnR>
                    <a:lnT>
                      <a:noFill/>
                    </a:lnT>
                    <a:lnB>
                      <a:noFill/>
                    </a:lnB>
                  </a:tcPr>
                </a:tc>
                <a:tc>
                  <a:txBody>
                    <a:bodyPr/>
                    <a:lstStyle/>
                    <a:p>
                      <a:pPr algn="r" fontAlgn="b"/>
                      <a:r>
                        <a:rPr lang="en-US" sz="1200" b="1" i="0" u="none" strike="noStrike" dirty="0" smtClean="0">
                          <a:solidFill>
                            <a:srgbClr val="000000"/>
                          </a:solidFill>
                          <a:latin typeface="Calibri"/>
                        </a:rPr>
                        <a:t>Zone 3</a:t>
                      </a:r>
                      <a:endParaRPr lang="en-US" sz="1200" b="1" i="0" u="none" strike="noStrike" dirty="0">
                        <a:solidFill>
                          <a:srgbClr val="000000"/>
                        </a:solidFill>
                        <a:latin typeface="Calibri"/>
                      </a:endParaRPr>
                    </a:p>
                  </a:txBody>
                  <a:tcPr marL="7979" marR="7979" marT="7979" marB="0" anchor="b">
                    <a:lnL>
                      <a:noFill/>
                    </a:lnL>
                    <a:lnR>
                      <a:noFill/>
                    </a:lnR>
                    <a:lnT>
                      <a:noFill/>
                    </a:lnT>
                    <a:lnB>
                      <a:noFill/>
                    </a:lnB>
                  </a:tcPr>
                </a:tc>
                <a:tc>
                  <a:txBody>
                    <a:bodyPr/>
                    <a:lstStyle/>
                    <a:p>
                      <a:pPr algn="r" fontAlgn="b"/>
                      <a:r>
                        <a:rPr lang="en-US" sz="1200" b="1" i="0" u="none" strike="noStrike" dirty="0" smtClean="0">
                          <a:solidFill>
                            <a:srgbClr val="000000"/>
                          </a:solidFill>
                          <a:latin typeface="Calibri"/>
                        </a:rPr>
                        <a:t>Zone</a:t>
                      </a:r>
                      <a:r>
                        <a:rPr lang="en-US" sz="1200" b="1" i="0" u="none" strike="noStrike" baseline="0" dirty="0" smtClean="0">
                          <a:solidFill>
                            <a:srgbClr val="000000"/>
                          </a:solidFill>
                          <a:latin typeface="Calibri"/>
                        </a:rPr>
                        <a:t> 4</a:t>
                      </a:r>
                      <a:endParaRPr lang="en-US" sz="1200" b="1" i="0" u="none" strike="noStrike" dirty="0">
                        <a:solidFill>
                          <a:srgbClr val="000000"/>
                        </a:solidFill>
                        <a:latin typeface="Calibri"/>
                      </a:endParaRPr>
                    </a:p>
                  </a:txBody>
                  <a:tcPr marL="7979" marR="7979" marT="7979" marB="0" anchor="b">
                    <a:lnL>
                      <a:noFill/>
                    </a:lnL>
                    <a:lnR>
                      <a:noFill/>
                    </a:lnR>
                    <a:lnT>
                      <a:noFill/>
                    </a:lnT>
                    <a:lnB>
                      <a:noFill/>
                    </a:lnB>
                  </a:tcPr>
                </a:tc>
                <a:tc>
                  <a:txBody>
                    <a:bodyPr/>
                    <a:lstStyle/>
                    <a:p>
                      <a:pPr algn="r" fontAlgn="b"/>
                      <a:r>
                        <a:rPr lang="en-US" sz="1200" b="1" i="0" u="none" strike="noStrike" dirty="0" smtClean="0">
                          <a:solidFill>
                            <a:srgbClr val="000000"/>
                          </a:solidFill>
                          <a:latin typeface="Calibri"/>
                        </a:rPr>
                        <a:t>Zone 5</a:t>
                      </a:r>
                      <a:endParaRPr lang="en-US" sz="1200" b="1" i="0" u="none" strike="noStrike" dirty="0">
                        <a:solidFill>
                          <a:srgbClr val="000000"/>
                        </a:solidFill>
                        <a:latin typeface="Calibri"/>
                      </a:endParaRPr>
                    </a:p>
                  </a:txBody>
                  <a:tcPr marL="7979" marR="7979" marT="7979" marB="0" anchor="b">
                    <a:lnL>
                      <a:noFill/>
                    </a:lnL>
                    <a:lnR>
                      <a:noFill/>
                    </a:lnR>
                    <a:lnT>
                      <a:noFill/>
                    </a:lnT>
                    <a:lnB>
                      <a:noFill/>
                    </a:lnB>
                  </a:tcPr>
                </a:tc>
                <a:tc>
                  <a:txBody>
                    <a:bodyPr/>
                    <a:lstStyle/>
                    <a:p>
                      <a:pPr algn="r" fontAlgn="b"/>
                      <a:r>
                        <a:rPr lang="en-US" sz="1200" b="1" i="0" u="none" strike="noStrike" dirty="0" smtClean="0">
                          <a:solidFill>
                            <a:srgbClr val="000000"/>
                          </a:solidFill>
                          <a:latin typeface="Calibri"/>
                        </a:rPr>
                        <a:t>Zone 6</a:t>
                      </a:r>
                      <a:endParaRPr lang="en-US" sz="1200" b="1" i="0" u="none" strike="noStrike" dirty="0">
                        <a:solidFill>
                          <a:srgbClr val="000000"/>
                        </a:solidFill>
                        <a:latin typeface="Calibri"/>
                      </a:endParaRPr>
                    </a:p>
                  </a:txBody>
                  <a:tcPr marL="7979" marR="7979" marT="7979" marB="0" anchor="b">
                    <a:lnL>
                      <a:noFill/>
                    </a:lnL>
                    <a:lnR>
                      <a:noFill/>
                    </a:lnR>
                    <a:lnT>
                      <a:noFill/>
                    </a:lnT>
                    <a:lnB>
                      <a:noFill/>
                    </a:lnB>
                  </a:tcPr>
                </a:tc>
                <a:tc>
                  <a:txBody>
                    <a:bodyPr/>
                    <a:lstStyle/>
                    <a:p>
                      <a:pPr algn="ctr" fontAlgn="b"/>
                      <a:r>
                        <a:rPr lang="en-US" sz="1200" b="1" i="0" u="none" strike="noStrike" dirty="0">
                          <a:solidFill>
                            <a:srgbClr val="000000"/>
                          </a:solidFill>
                          <a:latin typeface="Calibri"/>
                        </a:rPr>
                        <a:t>TN</a:t>
                      </a:r>
                    </a:p>
                  </a:txBody>
                  <a:tcPr marL="7979" marR="7979" marT="7979" marB="0" anchor="b">
                    <a:lnL>
                      <a:noFill/>
                    </a:lnL>
                    <a:lnR>
                      <a:noFill/>
                    </a:lnR>
                    <a:lnT>
                      <a:noFill/>
                    </a:lnT>
                    <a:lnB>
                      <a:noFill/>
                    </a:lnB>
                    <a:solidFill>
                      <a:srgbClr val="FFFF00"/>
                    </a:solidFill>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r>
              <a:tr h="362253">
                <a:tc>
                  <a:txBody>
                    <a:bodyPr/>
                    <a:lstStyle/>
                    <a:p>
                      <a:pPr algn="l" fontAlgn="b"/>
                      <a:r>
                        <a:rPr lang="en-US" sz="1200" b="1" i="0" u="none" strike="noStrike">
                          <a:solidFill>
                            <a:srgbClr val="000000"/>
                          </a:solidFill>
                          <a:latin typeface="Calibri"/>
                        </a:rPr>
                        <a:t>GFDL-Baseline</a:t>
                      </a:r>
                    </a:p>
                  </a:txBody>
                  <a:tcPr marL="7979" marR="7979" marT="7979" marB="0" anchor="b">
                    <a:lnL>
                      <a:noFill/>
                    </a:lnL>
                    <a:lnR>
                      <a:noFill/>
                    </a:lnR>
                    <a:lnT>
                      <a:noFill/>
                    </a:lnT>
                    <a:lnB>
                      <a:noFill/>
                    </a:lnB>
                  </a:tcPr>
                </a:tc>
                <a:tc>
                  <a:txBody>
                    <a:bodyPr/>
                    <a:lstStyle/>
                    <a:p>
                      <a:pPr algn="r" fontAlgn="b"/>
                      <a:r>
                        <a:rPr lang="en-US" sz="1200" b="1" i="0" u="none" strike="noStrike" dirty="0">
                          <a:solidFill>
                            <a:srgbClr val="000000"/>
                          </a:solidFill>
                          <a:latin typeface="Calibri"/>
                        </a:rPr>
                        <a:t>3045.45</a:t>
                      </a:r>
                    </a:p>
                  </a:txBody>
                  <a:tcPr marL="7979" marR="7979" marT="7979" marB="0" anchor="b">
                    <a:lnL>
                      <a:noFill/>
                    </a:lnL>
                    <a:lnR>
                      <a:noFill/>
                    </a:lnR>
                    <a:lnT>
                      <a:noFill/>
                    </a:lnT>
                    <a:lnB>
                      <a:noFill/>
                    </a:lnB>
                  </a:tcPr>
                </a:tc>
                <a:tc>
                  <a:txBody>
                    <a:bodyPr/>
                    <a:lstStyle/>
                    <a:p>
                      <a:pPr algn="r" fontAlgn="b"/>
                      <a:r>
                        <a:rPr lang="en-US" sz="1200" b="1" i="0" u="none" strike="noStrike">
                          <a:solidFill>
                            <a:srgbClr val="000000"/>
                          </a:solidFill>
                          <a:latin typeface="Calibri"/>
                        </a:rPr>
                        <a:t>3558.17</a:t>
                      </a:r>
                    </a:p>
                  </a:txBody>
                  <a:tcPr marL="7979" marR="7979" marT="7979" marB="0" anchor="b">
                    <a:lnL>
                      <a:noFill/>
                    </a:lnL>
                    <a:lnR>
                      <a:noFill/>
                    </a:lnR>
                    <a:lnT>
                      <a:noFill/>
                    </a:lnT>
                    <a:lnB>
                      <a:noFill/>
                    </a:lnB>
                  </a:tcPr>
                </a:tc>
                <a:tc>
                  <a:txBody>
                    <a:bodyPr/>
                    <a:lstStyle/>
                    <a:p>
                      <a:pPr algn="r" fontAlgn="b"/>
                      <a:r>
                        <a:rPr lang="en-US" sz="1200" b="1" i="0" u="none" strike="noStrike">
                          <a:solidFill>
                            <a:srgbClr val="000000"/>
                          </a:solidFill>
                          <a:latin typeface="Calibri"/>
                        </a:rPr>
                        <a:t>3641.20</a:t>
                      </a:r>
                    </a:p>
                  </a:txBody>
                  <a:tcPr marL="7979" marR="7979" marT="7979" marB="0" anchor="b">
                    <a:lnL>
                      <a:noFill/>
                    </a:lnL>
                    <a:lnR>
                      <a:noFill/>
                    </a:lnR>
                    <a:lnT>
                      <a:noFill/>
                    </a:lnT>
                    <a:lnB>
                      <a:noFill/>
                    </a:lnB>
                  </a:tcPr>
                </a:tc>
                <a:tc>
                  <a:txBody>
                    <a:bodyPr/>
                    <a:lstStyle/>
                    <a:p>
                      <a:pPr algn="r" fontAlgn="b"/>
                      <a:r>
                        <a:rPr lang="en-US" sz="1200" b="1" i="0" u="none" strike="noStrike">
                          <a:solidFill>
                            <a:srgbClr val="000000"/>
                          </a:solidFill>
                          <a:latin typeface="Calibri"/>
                        </a:rPr>
                        <a:t>2745.14</a:t>
                      </a:r>
                    </a:p>
                  </a:txBody>
                  <a:tcPr marL="7979" marR="7979" marT="7979" marB="0" anchor="b">
                    <a:lnL>
                      <a:noFill/>
                    </a:lnL>
                    <a:lnR>
                      <a:noFill/>
                    </a:lnR>
                    <a:lnT>
                      <a:noFill/>
                    </a:lnT>
                    <a:lnB>
                      <a:noFill/>
                    </a:lnB>
                  </a:tcPr>
                </a:tc>
                <a:tc>
                  <a:txBody>
                    <a:bodyPr/>
                    <a:lstStyle/>
                    <a:p>
                      <a:pPr algn="r" fontAlgn="b"/>
                      <a:r>
                        <a:rPr lang="en-US" sz="1200" b="1" i="0" u="none" strike="noStrike">
                          <a:solidFill>
                            <a:srgbClr val="000000"/>
                          </a:solidFill>
                          <a:latin typeface="Calibri"/>
                        </a:rPr>
                        <a:t>3220.37</a:t>
                      </a:r>
                    </a:p>
                  </a:txBody>
                  <a:tcPr marL="7979" marR="7979" marT="7979" marB="0" anchor="b">
                    <a:lnL>
                      <a:noFill/>
                    </a:lnL>
                    <a:lnR>
                      <a:noFill/>
                    </a:lnR>
                    <a:lnT>
                      <a:noFill/>
                    </a:lnT>
                    <a:lnB>
                      <a:noFill/>
                    </a:lnB>
                  </a:tcPr>
                </a:tc>
                <a:tc>
                  <a:txBody>
                    <a:bodyPr/>
                    <a:lstStyle/>
                    <a:p>
                      <a:pPr algn="r" fontAlgn="b"/>
                      <a:r>
                        <a:rPr lang="en-US" sz="1200" b="1" i="0" u="none" strike="noStrike" dirty="0">
                          <a:solidFill>
                            <a:srgbClr val="000000"/>
                          </a:solidFill>
                          <a:latin typeface="Calibri"/>
                        </a:rPr>
                        <a:t>3956.55</a:t>
                      </a:r>
                    </a:p>
                  </a:txBody>
                  <a:tcPr marL="7979" marR="7979" marT="7979" marB="0" anchor="b">
                    <a:lnL>
                      <a:noFill/>
                    </a:lnL>
                    <a:lnR>
                      <a:noFill/>
                    </a:lnR>
                    <a:lnT>
                      <a:noFill/>
                    </a:lnT>
                    <a:lnB>
                      <a:noFill/>
                    </a:lnB>
                  </a:tcPr>
                </a:tc>
                <a:tc>
                  <a:txBody>
                    <a:bodyPr/>
                    <a:lstStyle/>
                    <a:p>
                      <a:pPr algn="r" fontAlgn="b"/>
                      <a:r>
                        <a:rPr lang="en-US" sz="1200" b="1" i="0" u="none" strike="noStrike">
                          <a:solidFill>
                            <a:srgbClr val="000000"/>
                          </a:solidFill>
                          <a:latin typeface="Calibri"/>
                        </a:rPr>
                        <a:t>3361.15</a:t>
                      </a: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r>
              <a:tr h="362253">
                <a:tc>
                  <a:txBody>
                    <a:bodyPr/>
                    <a:lstStyle/>
                    <a:p>
                      <a:pPr algn="l" fontAlgn="b"/>
                      <a:r>
                        <a:rPr lang="en-US" sz="1200" b="1" i="0" u="none" strike="noStrike">
                          <a:solidFill>
                            <a:srgbClr val="000000"/>
                          </a:solidFill>
                          <a:latin typeface="Calibri"/>
                        </a:rPr>
                        <a:t>GFDL- 2050</a:t>
                      </a:r>
                    </a:p>
                  </a:txBody>
                  <a:tcPr marL="7979" marR="7979" marT="7979" marB="0" anchor="b">
                    <a:lnL>
                      <a:noFill/>
                    </a:lnL>
                    <a:lnR>
                      <a:noFill/>
                    </a:lnR>
                    <a:lnT>
                      <a:noFill/>
                    </a:lnT>
                    <a:lnB>
                      <a:noFill/>
                    </a:lnB>
                  </a:tcPr>
                </a:tc>
                <a:tc>
                  <a:txBody>
                    <a:bodyPr/>
                    <a:lstStyle/>
                    <a:p>
                      <a:pPr algn="r" fontAlgn="b"/>
                      <a:r>
                        <a:rPr lang="en-US" sz="1200" b="1" i="0" u="none" strike="noStrike">
                          <a:solidFill>
                            <a:srgbClr val="000000"/>
                          </a:solidFill>
                          <a:latin typeface="Calibri"/>
                        </a:rPr>
                        <a:t>2971.22</a:t>
                      </a:r>
                    </a:p>
                  </a:txBody>
                  <a:tcPr marL="7979" marR="7979" marT="7979" marB="0" anchor="b">
                    <a:lnL>
                      <a:noFill/>
                    </a:lnL>
                    <a:lnR>
                      <a:noFill/>
                    </a:lnR>
                    <a:lnT>
                      <a:noFill/>
                    </a:lnT>
                    <a:lnB>
                      <a:noFill/>
                    </a:lnB>
                  </a:tcPr>
                </a:tc>
                <a:tc>
                  <a:txBody>
                    <a:bodyPr/>
                    <a:lstStyle/>
                    <a:p>
                      <a:pPr algn="r" fontAlgn="b"/>
                      <a:r>
                        <a:rPr lang="en-US" sz="1200" b="1" i="0" u="none" strike="noStrike">
                          <a:solidFill>
                            <a:srgbClr val="000000"/>
                          </a:solidFill>
                          <a:latin typeface="Calibri"/>
                        </a:rPr>
                        <a:t>3489.78</a:t>
                      </a:r>
                    </a:p>
                  </a:txBody>
                  <a:tcPr marL="7979" marR="7979" marT="7979" marB="0" anchor="b">
                    <a:lnL>
                      <a:noFill/>
                    </a:lnL>
                    <a:lnR>
                      <a:noFill/>
                    </a:lnR>
                    <a:lnT>
                      <a:noFill/>
                    </a:lnT>
                    <a:lnB>
                      <a:noFill/>
                    </a:lnB>
                  </a:tcPr>
                </a:tc>
                <a:tc>
                  <a:txBody>
                    <a:bodyPr/>
                    <a:lstStyle/>
                    <a:p>
                      <a:pPr algn="r" fontAlgn="b"/>
                      <a:r>
                        <a:rPr lang="en-US" sz="1200" b="1" i="0" u="none" strike="noStrike">
                          <a:solidFill>
                            <a:srgbClr val="000000"/>
                          </a:solidFill>
                          <a:latin typeface="Calibri"/>
                        </a:rPr>
                        <a:t>3586.14</a:t>
                      </a:r>
                    </a:p>
                  </a:txBody>
                  <a:tcPr marL="7979" marR="7979" marT="7979" marB="0" anchor="b">
                    <a:lnL>
                      <a:noFill/>
                    </a:lnL>
                    <a:lnR>
                      <a:noFill/>
                    </a:lnR>
                    <a:lnT>
                      <a:noFill/>
                    </a:lnT>
                    <a:lnB>
                      <a:noFill/>
                    </a:lnB>
                  </a:tcPr>
                </a:tc>
                <a:tc>
                  <a:txBody>
                    <a:bodyPr/>
                    <a:lstStyle/>
                    <a:p>
                      <a:pPr algn="r" fontAlgn="b"/>
                      <a:r>
                        <a:rPr lang="en-US" sz="1200" b="1" i="0" u="none" strike="noStrike">
                          <a:solidFill>
                            <a:srgbClr val="000000"/>
                          </a:solidFill>
                          <a:latin typeface="Calibri"/>
                        </a:rPr>
                        <a:t>2648.28</a:t>
                      </a:r>
                    </a:p>
                  </a:txBody>
                  <a:tcPr marL="7979" marR="7979" marT="7979" marB="0" anchor="b">
                    <a:lnL>
                      <a:noFill/>
                    </a:lnL>
                    <a:lnR>
                      <a:noFill/>
                    </a:lnR>
                    <a:lnT>
                      <a:noFill/>
                    </a:lnT>
                    <a:lnB>
                      <a:noFill/>
                    </a:lnB>
                  </a:tcPr>
                </a:tc>
                <a:tc>
                  <a:txBody>
                    <a:bodyPr/>
                    <a:lstStyle/>
                    <a:p>
                      <a:pPr algn="r" fontAlgn="b"/>
                      <a:r>
                        <a:rPr lang="en-US" sz="1200" b="1" i="0" u="none" strike="noStrike">
                          <a:solidFill>
                            <a:srgbClr val="000000"/>
                          </a:solidFill>
                          <a:latin typeface="Calibri"/>
                        </a:rPr>
                        <a:t>3116.40</a:t>
                      </a:r>
                    </a:p>
                  </a:txBody>
                  <a:tcPr marL="7979" marR="7979" marT="7979" marB="0" anchor="b">
                    <a:lnL>
                      <a:noFill/>
                    </a:lnL>
                    <a:lnR>
                      <a:noFill/>
                    </a:lnR>
                    <a:lnT>
                      <a:noFill/>
                    </a:lnT>
                    <a:lnB>
                      <a:noFill/>
                    </a:lnB>
                  </a:tcPr>
                </a:tc>
                <a:tc>
                  <a:txBody>
                    <a:bodyPr/>
                    <a:lstStyle/>
                    <a:p>
                      <a:pPr algn="r" fontAlgn="b"/>
                      <a:r>
                        <a:rPr lang="en-US" sz="1200" b="1" i="0" u="none" strike="noStrike">
                          <a:solidFill>
                            <a:srgbClr val="000000"/>
                          </a:solidFill>
                          <a:latin typeface="Calibri"/>
                        </a:rPr>
                        <a:t>3933.46</a:t>
                      </a:r>
                    </a:p>
                  </a:txBody>
                  <a:tcPr marL="7979" marR="7979" marT="7979" marB="0" anchor="b">
                    <a:lnL>
                      <a:noFill/>
                    </a:lnL>
                    <a:lnR>
                      <a:noFill/>
                    </a:lnR>
                    <a:lnT>
                      <a:noFill/>
                    </a:lnT>
                    <a:lnB>
                      <a:noFill/>
                    </a:lnB>
                  </a:tcPr>
                </a:tc>
                <a:tc>
                  <a:txBody>
                    <a:bodyPr/>
                    <a:lstStyle/>
                    <a:p>
                      <a:pPr algn="r" fontAlgn="b"/>
                      <a:r>
                        <a:rPr lang="en-US" sz="1200" b="1" i="0" u="none" strike="noStrike">
                          <a:solidFill>
                            <a:srgbClr val="000000"/>
                          </a:solidFill>
                          <a:latin typeface="Calibri"/>
                        </a:rPr>
                        <a:t>3290.88</a:t>
                      </a: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r>
              <a:tr h="362253">
                <a:tc>
                  <a:txBody>
                    <a:bodyPr/>
                    <a:lstStyle/>
                    <a:p>
                      <a:pPr algn="l" fontAlgn="b"/>
                      <a:r>
                        <a:rPr lang="en-US" sz="1200" b="1" i="0" u="none" strike="noStrike">
                          <a:solidFill>
                            <a:srgbClr val="000000"/>
                          </a:solidFill>
                          <a:latin typeface="Calibri"/>
                        </a:rPr>
                        <a:t>GFDL- 2100</a:t>
                      </a:r>
                    </a:p>
                  </a:txBody>
                  <a:tcPr marL="7979" marR="7979" marT="7979" marB="0" anchor="b">
                    <a:lnL>
                      <a:noFill/>
                    </a:lnL>
                    <a:lnR>
                      <a:noFill/>
                    </a:lnR>
                    <a:lnT>
                      <a:noFill/>
                    </a:lnT>
                    <a:lnB>
                      <a:noFill/>
                    </a:lnB>
                  </a:tcPr>
                </a:tc>
                <a:tc>
                  <a:txBody>
                    <a:bodyPr/>
                    <a:lstStyle/>
                    <a:p>
                      <a:pPr algn="r" fontAlgn="b"/>
                      <a:r>
                        <a:rPr lang="en-US" sz="1200" b="1" i="0" u="none" strike="noStrike">
                          <a:solidFill>
                            <a:srgbClr val="000000"/>
                          </a:solidFill>
                          <a:latin typeface="Calibri"/>
                        </a:rPr>
                        <a:t>2724.61</a:t>
                      </a:r>
                    </a:p>
                  </a:txBody>
                  <a:tcPr marL="7979" marR="7979" marT="7979" marB="0" anchor="b">
                    <a:lnL>
                      <a:noFill/>
                    </a:lnL>
                    <a:lnR>
                      <a:noFill/>
                    </a:lnR>
                    <a:lnT>
                      <a:noFill/>
                    </a:lnT>
                    <a:lnB>
                      <a:noFill/>
                    </a:lnB>
                  </a:tcPr>
                </a:tc>
                <a:tc>
                  <a:txBody>
                    <a:bodyPr/>
                    <a:lstStyle/>
                    <a:p>
                      <a:pPr algn="r" fontAlgn="b"/>
                      <a:r>
                        <a:rPr lang="en-US" sz="1200" b="1" i="0" u="none" strike="noStrike">
                          <a:solidFill>
                            <a:srgbClr val="000000"/>
                          </a:solidFill>
                          <a:latin typeface="Calibri"/>
                        </a:rPr>
                        <a:t>3231.63</a:t>
                      </a:r>
                    </a:p>
                  </a:txBody>
                  <a:tcPr marL="7979" marR="7979" marT="7979" marB="0" anchor="b">
                    <a:lnL>
                      <a:noFill/>
                    </a:lnL>
                    <a:lnR>
                      <a:noFill/>
                    </a:lnR>
                    <a:lnT>
                      <a:noFill/>
                    </a:lnT>
                    <a:lnB>
                      <a:noFill/>
                    </a:lnB>
                  </a:tcPr>
                </a:tc>
                <a:tc>
                  <a:txBody>
                    <a:bodyPr/>
                    <a:lstStyle/>
                    <a:p>
                      <a:pPr algn="r" fontAlgn="b"/>
                      <a:r>
                        <a:rPr lang="en-US" sz="1200" b="1" i="0" u="none" strike="noStrike">
                          <a:solidFill>
                            <a:srgbClr val="000000"/>
                          </a:solidFill>
                          <a:latin typeface="Calibri"/>
                        </a:rPr>
                        <a:t>3330.91</a:t>
                      </a:r>
                    </a:p>
                  </a:txBody>
                  <a:tcPr marL="7979" marR="7979" marT="7979" marB="0" anchor="b">
                    <a:lnL>
                      <a:noFill/>
                    </a:lnL>
                    <a:lnR>
                      <a:noFill/>
                    </a:lnR>
                    <a:lnT>
                      <a:noFill/>
                    </a:lnT>
                    <a:lnB>
                      <a:noFill/>
                    </a:lnB>
                  </a:tcPr>
                </a:tc>
                <a:tc>
                  <a:txBody>
                    <a:bodyPr/>
                    <a:lstStyle/>
                    <a:p>
                      <a:pPr algn="r" fontAlgn="b"/>
                      <a:r>
                        <a:rPr lang="en-US" sz="1200" b="1" i="0" u="none" strike="noStrike">
                          <a:solidFill>
                            <a:srgbClr val="000000"/>
                          </a:solidFill>
                          <a:latin typeface="Calibri"/>
                        </a:rPr>
                        <a:t>2394.11</a:t>
                      </a:r>
                    </a:p>
                  </a:txBody>
                  <a:tcPr marL="7979" marR="7979" marT="7979" marB="0" anchor="b">
                    <a:lnL>
                      <a:noFill/>
                    </a:lnL>
                    <a:lnR>
                      <a:noFill/>
                    </a:lnR>
                    <a:lnT>
                      <a:noFill/>
                    </a:lnT>
                    <a:lnB>
                      <a:noFill/>
                    </a:lnB>
                  </a:tcPr>
                </a:tc>
                <a:tc>
                  <a:txBody>
                    <a:bodyPr/>
                    <a:lstStyle/>
                    <a:p>
                      <a:pPr algn="r" fontAlgn="b"/>
                      <a:r>
                        <a:rPr lang="en-US" sz="1200" b="1" i="0" u="none" strike="noStrike">
                          <a:solidFill>
                            <a:srgbClr val="000000"/>
                          </a:solidFill>
                          <a:latin typeface="Calibri"/>
                        </a:rPr>
                        <a:t>2852.69</a:t>
                      </a:r>
                    </a:p>
                  </a:txBody>
                  <a:tcPr marL="7979" marR="7979" marT="7979" marB="0" anchor="b">
                    <a:lnL>
                      <a:noFill/>
                    </a:lnL>
                    <a:lnR>
                      <a:noFill/>
                    </a:lnR>
                    <a:lnT>
                      <a:noFill/>
                    </a:lnT>
                    <a:lnB>
                      <a:noFill/>
                    </a:lnB>
                  </a:tcPr>
                </a:tc>
                <a:tc>
                  <a:txBody>
                    <a:bodyPr/>
                    <a:lstStyle/>
                    <a:p>
                      <a:pPr algn="r" fontAlgn="b"/>
                      <a:r>
                        <a:rPr lang="en-US" sz="1200" b="1" i="0" u="none" strike="noStrike">
                          <a:solidFill>
                            <a:srgbClr val="000000"/>
                          </a:solidFill>
                          <a:latin typeface="Calibri"/>
                        </a:rPr>
                        <a:t>3667.28</a:t>
                      </a:r>
                    </a:p>
                  </a:txBody>
                  <a:tcPr marL="7979" marR="7979" marT="7979" marB="0" anchor="b">
                    <a:lnL>
                      <a:noFill/>
                    </a:lnL>
                    <a:lnR>
                      <a:noFill/>
                    </a:lnR>
                    <a:lnT>
                      <a:noFill/>
                    </a:lnT>
                    <a:lnB>
                      <a:noFill/>
                    </a:lnB>
                  </a:tcPr>
                </a:tc>
                <a:tc>
                  <a:txBody>
                    <a:bodyPr/>
                    <a:lstStyle/>
                    <a:p>
                      <a:pPr algn="r" fontAlgn="b"/>
                      <a:r>
                        <a:rPr lang="en-US" sz="1200" b="1" i="0" u="none" strike="noStrike">
                          <a:solidFill>
                            <a:srgbClr val="000000"/>
                          </a:solidFill>
                          <a:latin typeface="Calibri"/>
                        </a:rPr>
                        <a:t>3033.54</a:t>
                      </a: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r>
              <a:tr h="184994">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r>
              <a:tr h="362253">
                <a:tc>
                  <a:txBody>
                    <a:bodyPr/>
                    <a:lstStyle/>
                    <a:p>
                      <a:pPr algn="l" fontAlgn="b"/>
                      <a:r>
                        <a:rPr lang="en-US" sz="1200" b="1" i="0" u="none" strike="noStrike">
                          <a:solidFill>
                            <a:srgbClr val="000000"/>
                          </a:solidFill>
                          <a:latin typeface="Calibri"/>
                        </a:rPr>
                        <a:t>Yield Change</a:t>
                      </a:r>
                    </a:p>
                  </a:txBody>
                  <a:tcPr marL="7979" marR="7979" marT="7979" marB="0" anchor="b">
                    <a:lnL>
                      <a:noFill/>
                    </a:lnL>
                    <a:lnR>
                      <a:noFill/>
                    </a:lnR>
                    <a:lnT>
                      <a:noFill/>
                    </a:lnT>
                    <a:lnB>
                      <a:noFill/>
                    </a:lnB>
                  </a:tcPr>
                </a:tc>
                <a:tc>
                  <a:txBody>
                    <a:bodyPr/>
                    <a:lstStyle/>
                    <a:p>
                      <a:pPr algn="ctr" fontAlgn="b"/>
                      <a:r>
                        <a:rPr lang="en-US" sz="1200" b="1" i="0" u="none" strike="noStrike" dirty="0" smtClean="0">
                          <a:solidFill>
                            <a:srgbClr val="000000"/>
                          </a:solidFill>
                          <a:latin typeface="Calibri"/>
                        </a:rPr>
                        <a:t>Z1</a:t>
                      </a:r>
                      <a:endParaRPr lang="en-US" sz="1200" b="1" i="0" u="none" strike="noStrike" dirty="0">
                        <a:solidFill>
                          <a:srgbClr val="000000"/>
                        </a:solidFill>
                        <a:latin typeface="Calibri"/>
                      </a:endParaRPr>
                    </a:p>
                  </a:txBody>
                  <a:tcPr marL="7979" marR="7979" marT="7979" marB="0" anchor="b">
                    <a:lnL>
                      <a:noFill/>
                    </a:lnL>
                    <a:lnR>
                      <a:noFill/>
                    </a:lnR>
                    <a:lnT>
                      <a:noFill/>
                    </a:lnT>
                    <a:lnB>
                      <a:noFill/>
                    </a:lnB>
                  </a:tcPr>
                </a:tc>
                <a:tc>
                  <a:txBody>
                    <a:bodyPr/>
                    <a:lstStyle/>
                    <a:p>
                      <a:pPr algn="ctr" fontAlgn="b"/>
                      <a:r>
                        <a:rPr lang="en-US" sz="1200" b="1" i="0" u="none" strike="noStrike" dirty="0" smtClean="0">
                          <a:solidFill>
                            <a:srgbClr val="000000"/>
                          </a:solidFill>
                          <a:latin typeface="Calibri"/>
                        </a:rPr>
                        <a:t>Z2</a:t>
                      </a:r>
                      <a:endParaRPr lang="en-US" sz="1200" b="1" i="0" u="none" strike="noStrike" dirty="0">
                        <a:solidFill>
                          <a:srgbClr val="000000"/>
                        </a:solidFill>
                        <a:latin typeface="Calibri"/>
                      </a:endParaRPr>
                    </a:p>
                  </a:txBody>
                  <a:tcPr marL="7979" marR="7979" marT="7979" marB="0" anchor="b">
                    <a:lnL>
                      <a:noFill/>
                    </a:lnL>
                    <a:lnR>
                      <a:noFill/>
                    </a:lnR>
                    <a:lnT>
                      <a:noFill/>
                    </a:lnT>
                    <a:lnB>
                      <a:noFill/>
                    </a:lnB>
                  </a:tcPr>
                </a:tc>
                <a:tc>
                  <a:txBody>
                    <a:bodyPr/>
                    <a:lstStyle/>
                    <a:p>
                      <a:pPr algn="ctr" fontAlgn="b"/>
                      <a:r>
                        <a:rPr lang="en-US" sz="1200" b="1" i="0" u="none" strike="noStrike" dirty="0" smtClean="0">
                          <a:solidFill>
                            <a:srgbClr val="000000"/>
                          </a:solidFill>
                          <a:latin typeface="Calibri"/>
                        </a:rPr>
                        <a:t>Z3</a:t>
                      </a:r>
                      <a:endParaRPr lang="en-US" sz="1200" b="1" i="0" u="none" strike="noStrike" dirty="0">
                        <a:solidFill>
                          <a:srgbClr val="000000"/>
                        </a:solidFill>
                        <a:latin typeface="Calibri"/>
                      </a:endParaRPr>
                    </a:p>
                  </a:txBody>
                  <a:tcPr marL="7979" marR="7979" marT="7979" marB="0" anchor="b">
                    <a:lnL>
                      <a:noFill/>
                    </a:lnL>
                    <a:lnR>
                      <a:noFill/>
                    </a:lnR>
                    <a:lnT>
                      <a:noFill/>
                    </a:lnT>
                    <a:lnB>
                      <a:noFill/>
                    </a:lnB>
                  </a:tcPr>
                </a:tc>
                <a:tc>
                  <a:txBody>
                    <a:bodyPr/>
                    <a:lstStyle/>
                    <a:p>
                      <a:pPr algn="ctr" fontAlgn="b"/>
                      <a:r>
                        <a:rPr lang="en-US" sz="1200" b="1" i="0" u="none" strike="noStrike" dirty="0" smtClean="0">
                          <a:solidFill>
                            <a:srgbClr val="000000"/>
                          </a:solidFill>
                          <a:latin typeface="Calibri"/>
                        </a:rPr>
                        <a:t>Z4</a:t>
                      </a:r>
                      <a:endParaRPr lang="en-US" sz="1200" b="1" i="0" u="none" strike="noStrike" dirty="0">
                        <a:solidFill>
                          <a:srgbClr val="000000"/>
                        </a:solidFill>
                        <a:latin typeface="Calibri"/>
                      </a:endParaRPr>
                    </a:p>
                  </a:txBody>
                  <a:tcPr marL="7979" marR="7979" marT="7979" marB="0" anchor="b">
                    <a:lnL>
                      <a:noFill/>
                    </a:lnL>
                    <a:lnR>
                      <a:noFill/>
                    </a:lnR>
                    <a:lnT>
                      <a:noFill/>
                    </a:lnT>
                    <a:lnB>
                      <a:noFill/>
                    </a:lnB>
                  </a:tcPr>
                </a:tc>
                <a:tc>
                  <a:txBody>
                    <a:bodyPr/>
                    <a:lstStyle/>
                    <a:p>
                      <a:pPr algn="ctr" fontAlgn="b"/>
                      <a:r>
                        <a:rPr lang="en-US" sz="1200" b="1" i="0" u="none" strike="noStrike" dirty="0" smtClean="0">
                          <a:solidFill>
                            <a:srgbClr val="000000"/>
                          </a:solidFill>
                          <a:latin typeface="Calibri"/>
                        </a:rPr>
                        <a:t>Z5</a:t>
                      </a:r>
                      <a:endParaRPr lang="en-US" sz="1200" b="1" i="0" u="none" strike="noStrike" dirty="0">
                        <a:solidFill>
                          <a:srgbClr val="000000"/>
                        </a:solidFill>
                        <a:latin typeface="Calibri"/>
                      </a:endParaRPr>
                    </a:p>
                  </a:txBody>
                  <a:tcPr marL="7979" marR="7979" marT="7979" marB="0" anchor="b">
                    <a:lnL>
                      <a:noFill/>
                    </a:lnL>
                    <a:lnR>
                      <a:noFill/>
                    </a:lnR>
                    <a:lnT>
                      <a:noFill/>
                    </a:lnT>
                    <a:lnB>
                      <a:noFill/>
                    </a:lnB>
                  </a:tcPr>
                </a:tc>
                <a:tc>
                  <a:txBody>
                    <a:bodyPr/>
                    <a:lstStyle/>
                    <a:p>
                      <a:pPr algn="ctr" fontAlgn="b"/>
                      <a:r>
                        <a:rPr lang="en-US" sz="1200" b="1" i="0" u="none" strike="noStrike" dirty="0" smtClean="0">
                          <a:solidFill>
                            <a:srgbClr val="000000"/>
                          </a:solidFill>
                          <a:latin typeface="Calibri"/>
                        </a:rPr>
                        <a:t>Z6</a:t>
                      </a:r>
                      <a:endParaRPr lang="en-US" sz="1200" b="1" i="0" u="none" strike="noStrike" dirty="0">
                        <a:solidFill>
                          <a:srgbClr val="000000"/>
                        </a:solidFill>
                        <a:latin typeface="Calibri"/>
                      </a:endParaRP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c>
                  <a:txBody>
                    <a:bodyPr/>
                    <a:lstStyle/>
                    <a:p>
                      <a:pPr algn="l" fontAlgn="b"/>
                      <a:endParaRPr lang="en-US" sz="1200" b="1" i="0" u="none" strike="noStrike" dirty="0">
                        <a:solidFill>
                          <a:srgbClr val="000000"/>
                        </a:solidFill>
                        <a:latin typeface="Calibri"/>
                      </a:endParaRPr>
                    </a:p>
                  </a:txBody>
                  <a:tcPr marL="7979" marR="7979" marT="7979" marB="0" anchor="b">
                    <a:lnL>
                      <a:noFill/>
                    </a:lnL>
                    <a:lnR>
                      <a:noFill/>
                    </a:lnR>
                    <a:lnT>
                      <a:noFill/>
                    </a:lnT>
                    <a:lnB>
                      <a:noFill/>
                    </a:lnB>
                  </a:tcPr>
                </a:tc>
              </a:tr>
              <a:tr h="362253">
                <a:tc>
                  <a:txBody>
                    <a:bodyPr/>
                    <a:lstStyle/>
                    <a:p>
                      <a:pPr algn="l" fontAlgn="b"/>
                      <a:r>
                        <a:rPr lang="en-US" sz="1200" b="1" i="0" u="none" strike="noStrike">
                          <a:solidFill>
                            <a:srgbClr val="000000"/>
                          </a:solidFill>
                          <a:latin typeface="Calibri"/>
                        </a:rPr>
                        <a:t>Baseline</a:t>
                      </a:r>
                    </a:p>
                  </a:txBody>
                  <a:tcPr marL="7979" marR="7979" marT="7979" marB="0" anchor="b">
                    <a:lnL>
                      <a:noFill/>
                    </a:lnL>
                    <a:lnR>
                      <a:noFill/>
                    </a:lnR>
                    <a:lnT>
                      <a:noFill/>
                    </a:lnT>
                    <a:lnB>
                      <a:noFill/>
                    </a:lnB>
                  </a:tcPr>
                </a:tc>
                <a:tc>
                  <a:txBody>
                    <a:bodyPr/>
                    <a:lstStyle/>
                    <a:p>
                      <a:pPr algn="ctr" fontAlgn="b"/>
                      <a:r>
                        <a:rPr lang="en-US" sz="1200" b="1" i="0" u="none" strike="noStrike" dirty="0">
                          <a:solidFill>
                            <a:srgbClr val="000000"/>
                          </a:solidFill>
                          <a:latin typeface="Calibri"/>
                        </a:rPr>
                        <a:t>3045.45</a:t>
                      </a:r>
                    </a:p>
                  </a:txBody>
                  <a:tcPr marL="7979" marR="7979" marT="7979" marB="0" anchor="b">
                    <a:lnL>
                      <a:noFill/>
                    </a:lnL>
                    <a:lnR>
                      <a:noFill/>
                    </a:lnR>
                    <a:lnT>
                      <a:noFill/>
                    </a:lnT>
                    <a:lnB>
                      <a:noFill/>
                    </a:lnB>
                  </a:tcPr>
                </a:tc>
                <a:tc>
                  <a:txBody>
                    <a:bodyPr/>
                    <a:lstStyle/>
                    <a:p>
                      <a:pPr algn="ctr" fontAlgn="b"/>
                      <a:r>
                        <a:rPr lang="en-US" sz="1200" b="1" i="0" u="none" strike="noStrike" dirty="0">
                          <a:solidFill>
                            <a:srgbClr val="000000"/>
                          </a:solidFill>
                          <a:latin typeface="Calibri"/>
                        </a:rPr>
                        <a:t>3558.17</a:t>
                      </a:r>
                    </a:p>
                  </a:txBody>
                  <a:tcPr marL="7979" marR="7979" marT="7979" marB="0" anchor="b">
                    <a:lnL>
                      <a:noFill/>
                    </a:lnL>
                    <a:lnR>
                      <a:noFill/>
                    </a:lnR>
                    <a:lnT>
                      <a:noFill/>
                    </a:lnT>
                    <a:lnB>
                      <a:noFill/>
                    </a:lnB>
                  </a:tcPr>
                </a:tc>
                <a:tc>
                  <a:txBody>
                    <a:bodyPr/>
                    <a:lstStyle/>
                    <a:p>
                      <a:pPr algn="ctr" fontAlgn="b"/>
                      <a:r>
                        <a:rPr lang="en-US" sz="1200" b="1" i="0" u="none" strike="noStrike" dirty="0">
                          <a:solidFill>
                            <a:srgbClr val="000000"/>
                          </a:solidFill>
                          <a:latin typeface="Calibri"/>
                        </a:rPr>
                        <a:t>3641.20</a:t>
                      </a:r>
                    </a:p>
                  </a:txBody>
                  <a:tcPr marL="7979" marR="7979" marT="7979" marB="0" anchor="b">
                    <a:lnL>
                      <a:noFill/>
                    </a:lnL>
                    <a:lnR>
                      <a:noFill/>
                    </a:lnR>
                    <a:lnT>
                      <a:noFill/>
                    </a:lnT>
                    <a:lnB>
                      <a:noFill/>
                    </a:lnB>
                  </a:tcPr>
                </a:tc>
                <a:tc>
                  <a:txBody>
                    <a:bodyPr/>
                    <a:lstStyle/>
                    <a:p>
                      <a:pPr algn="ctr" fontAlgn="b"/>
                      <a:r>
                        <a:rPr lang="en-US" sz="1200" b="1" i="0" u="none" strike="noStrike" dirty="0">
                          <a:solidFill>
                            <a:srgbClr val="000000"/>
                          </a:solidFill>
                          <a:latin typeface="Calibri"/>
                        </a:rPr>
                        <a:t>2745.14</a:t>
                      </a:r>
                    </a:p>
                  </a:txBody>
                  <a:tcPr marL="7979" marR="7979" marT="7979" marB="0" anchor="b">
                    <a:lnL>
                      <a:noFill/>
                    </a:lnL>
                    <a:lnR>
                      <a:noFill/>
                    </a:lnR>
                    <a:lnT>
                      <a:noFill/>
                    </a:lnT>
                    <a:lnB>
                      <a:noFill/>
                    </a:lnB>
                  </a:tcPr>
                </a:tc>
                <a:tc>
                  <a:txBody>
                    <a:bodyPr/>
                    <a:lstStyle/>
                    <a:p>
                      <a:pPr algn="ctr" fontAlgn="b"/>
                      <a:r>
                        <a:rPr lang="en-US" sz="1200" b="1" i="0" u="none" strike="noStrike" dirty="0">
                          <a:solidFill>
                            <a:srgbClr val="000000"/>
                          </a:solidFill>
                          <a:latin typeface="Calibri"/>
                        </a:rPr>
                        <a:t>3220.37</a:t>
                      </a:r>
                    </a:p>
                  </a:txBody>
                  <a:tcPr marL="7979" marR="7979" marT="7979" marB="0" anchor="b">
                    <a:lnL>
                      <a:noFill/>
                    </a:lnL>
                    <a:lnR>
                      <a:noFill/>
                    </a:lnR>
                    <a:lnT>
                      <a:noFill/>
                    </a:lnT>
                    <a:lnB>
                      <a:noFill/>
                    </a:lnB>
                  </a:tcPr>
                </a:tc>
                <a:tc>
                  <a:txBody>
                    <a:bodyPr/>
                    <a:lstStyle/>
                    <a:p>
                      <a:pPr algn="ctr" fontAlgn="b"/>
                      <a:r>
                        <a:rPr lang="en-US" sz="1200" b="1" i="0" u="none" strike="noStrike" dirty="0">
                          <a:solidFill>
                            <a:srgbClr val="000000"/>
                          </a:solidFill>
                          <a:latin typeface="Calibri"/>
                        </a:rPr>
                        <a:t>3956.55</a:t>
                      </a: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c>
                  <a:txBody>
                    <a:bodyPr/>
                    <a:lstStyle/>
                    <a:p>
                      <a:pPr algn="l" fontAlgn="b"/>
                      <a:endParaRPr lang="en-US" sz="1200" b="1" i="0" u="none" strike="noStrike" dirty="0">
                        <a:solidFill>
                          <a:srgbClr val="000000"/>
                        </a:solidFill>
                        <a:latin typeface="Calibri"/>
                      </a:endParaRPr>
                    </a:p>
                  </a:txBody>
                  <a:tcPr marL="7979" marR="7979" marT="7979" marB="0" anchor="b">
                    <a:lnL>
                      <a:noFill/>
                    </a:lnL>
                    <a:lnR>
                      <a:noFill/>
                    </a:lnR>
                    <a:lnT>
                      <a:noFill/>
                    </a:lnT>
                    <a:lnB>
                      <a:noFill/>
                    </a:lnB>
                  </a:tcPr>
                </a:tc>
              </a:tr>
              <a:tr h="184994">
                <a:tc>
                  <a:txBody>
                    <a:bodyPr/>
                    <a:lstStyle/>
                    <a:p>
                      <a:pPr algn="l" fontAlgn="b"/>
                      <a:r>
                        <a:rPr lang="en-US" sz="1200" b="1" i="0" u="none" strike="noStrike">
                          <a:solidFill>
                            <a:srgbClr val="000000"/>
                          </a:solidFill>
                          <a:latin typeface="Calibri"/>
                        </a:rPr>
                        <a:t>GFDL50</a:t>
                      </a:r>
                    </a:p>
                  </a:txBody>
                  <a:tcPr marL="7979" marR="7979" marT="7979" marB="0" anchor="b">
                    <a:lnL>
                      <a:noFill/>
                    </a:lnL>
                    <a:lnR>
                      <a:noFill/>
                    </a:lnR>
                    <a:lnT>
                      <a:noFill/>
                    </a:lnT>
                    <a:lnB>
                      <a:noFill/>
                    </a:lnB>
                  </a:tcPr>
                </a:tc>
                <a:tc>
                  <a:txBody>
                    <a:bodyPr/>
                    <a:lstStyle/>
                    <a:p>
                      <a:pPr algn="ctr" fontAlgn="b"/>
                      <a:r>
                        <a:rPr lang="en-US" sz="1200" b="1" i="0" u="none" strike="noStrike" dirty="0">
                          <a:solidFill>
                            <a:srgbClr val="0000FF"/>
                          </a:solidFill>
                          <a:latin typeface="Calibri"/>
                        </a:rPr>
                        <a:t>-74.23</a:t>
                      </a:r>
                    </a:p>
                  </a:txBody>
                  <a:tcPr marL="7979" marR="7979" marT="7979" marB="0" anchor="b">
                    <a:lnL>
                      <a:noFill/>
                    </a:lnL>
                    <a:lnR>
                      <a:noFill/>
                    </a:lnR>
                    <a:lnT>
                      <a:noFill/>
                    </a:lnT>
                    <a:lnB>
                      <a:noFill/>
                    </a:lnB>
                  </a:tcPr>
                </a:tc>
                <a:tc>
                  <a:txBody>
                    <a:bodyPr/>
                    <a:lstStyle/>
                    <a:p>
                      <a:pPr algn="ctr" fontAlgn="b"/>
                      <a:r>
                        <a:rPr lang="en-US" sz="1200" b="1" i="0" u="none" strike="noStrike" dirty="0">
                          <a:solidFill>
                            <a:srgbClr val="0000FF"/>
                          </a:solidFill>
                          <a:latin typeface="Calibri"/>
                        </a:rPr>
                        <a:t>-68.39</a:t>
                      </a:r>
                    </a:p>
                  </a:txBody>
                  <a:tcPr marL="7979" marR="7979" marT="7979" marB="0" anchor="b">
                    <a:lnL>
                      <a:noFill/>
                    </a:lnL>
                    <a:lnR>
                      <a:noFill/>
                    </a:lnR>
                    <a:lnT>
                      <a:noFill/>
                    </a:lnT>
                    <a:lnB>
                      <a:noFill/>
                    </a:lnB>
                  </a:tcPr>
                </a:tc>
                <a:tc>
                  <a:txBody>
                    <a:bodyPr/>
                    <a:lstStyle/>
                    <a:p>
                      <a:pPr algn="ctr" fontAlgn="b"/>
                      <a:r>
                        <a:rPr lang="en-US" sz="1200" b="1" i="0" u="none" strike="noStrike" dirty="0">
                          <a:solidFill>
                            <a:srgbClr val="0000FF"/>
                          </a:solidFill>
                          <a:latin typeface="Calibri"/>
                        </a:rPr>
                        <a:t>-55.06</a:t>
                      </a:r>
                    </a:p>
                  </a:txBody>
                  <a:tcPr marL="7979" marR="7979" marT="7979" marB="0" anchor="b">
                    <a:lnL>
                      <a:noFill/>
                    </a:lnL>
                    <a:lnR>
                      <a:noFill/>
                    </a:lnR>
                    <a:lnT>
                      <a:noFill/>
                    </a:lnT>
                    <a:lnB>
                      <a:noFill/>
                    </a:lnB>
                  </a:tcPr>
                </a:tc>
                <a:tc>
                  <a:txBody>
                    <a:bodyPr/>
                    <a:lstStyle/>
                    <a:p>
                      <a:pPr algn="ctr" fontAlgn="b"/>
                      <a:r>
                        <a:rPr lang="en-US" sz="1200" b="1" i="0" u="none" strike="noStrike" dirty="0">
                          <a:solidFill>
                            <a:srgbClr val="0000FF"/>
                          </a:solidFill>
                          <a:latin typeface="Calibri"/>
                        </a:rPr>
                        <a:t>-96.86</a:t>
                      </a:r>
                    </a:p>
                  </a:txBody>
                  <a:tcPr marL="7979" marR="7979" marT="7979" marB="0" anchor="b">
                    <a:lnL>
                      <a:noFill/>
                    </a:lnL>
                    <a:lnR>
                      <a:noFill/>
                    </a:lnR>
                    <a:lnT>
                      <a:noFill/>
                    </a:lnT>
                    <a:lnB>
                      <a:noFill/>
                    </a:lnB>
                  </a:tcPr>
                </a:tc>
                <a:tc>
                  <a:txBody>
                    <a:bodyPr/>
                    <a:lstStyle/>
                    <a:p>
                      <a:pPr algn="ctr" fontAlgn="b"/>
                      <a:r>
                        <a:rPr lang="en-US" sz="1200" b="1" i="0" u="none" strike="noStrike" dirty="0">
                          <a:solidFill>
                            <a:srgbClr val="0000FF"/>
                          </a:solidFill>
                          <a:latin typeface="Calibri"/>
                        </a:rPr>
                        <a:t>-103.97</a:t>
                      </a:r>
                    </a:p>
                  </a:txBody>
                  <a:tcPr marL="7979" marR="7979" marT="7979" marB="0" anchor="b">
                    <a:lnL>
                      <a:noFill/>
                    </a:lnL>
                    <a:lnR>
                      <a:noFill/>
                    </a:lnR>
                    <a:lnT>
                      <a:noFill/>
                    </a:lnT>
                    <a:lnB>
                      <a:noFill/>
                    </a:lnB>
                  </a:tcPr>
                </a:tc>
                <a:tc>
                  <a:txBody>
                    <a:bodyPr/>
                    <a:lstStyle/>
                    <a:p>
                      <a:pPr algn="ctr" fontAlgn="b"/>
                      <a:r>
                        <a:rPr lang="en-US" sz="1200" b="1" i="0" u="none" strike="noStrike" dirty="0">
                          <a:solidFill>
                            <a:srgbClr val="0000FF"/>
                          </a:solidFill>
                          <a:latin typeface="Calibri"/>
                        </a:rPr>
                        <a:t>-23.09</a:t>
                      </a:r>
                    </a:p>
                  </a:txBody>
                  <a:tcPr marL="7979" marR="7979" marT="7979" marB="0" anchor="b">
                    <a:lnL>
                      <a:noFill/>
                    </a:lnL>
                    <a:lnR>
                      <a:noFill/>
                    </a:lnR>
                    <a:lnT>
                      <a:noFill/>
                    </a:lnT>
                    <a:lnB>
                      <a:noFill/>
                    </a:lnB>
                    <a:solidFill>
                      <a:srgbClr val="FFFFFF"/>
                    </a:solidFill>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r>
              <a:tr h="184994">
                <a:tc>
                  <a:txBody>
                    <a:bodyPr/>
                    <a:lstStyle/>
                    <a:p>
                      <a:pPr algn="l" fontAlgn="b"/>
                      <a:r>
                        <a:rPr lang="en-US" sz="1200" b="1" i="0" u="none" strike="noStrike">
                          <a:solidFill>
                            <a:srgbClr val="000000"/>
                          </a:solidFill>
                          <a:latin typeface="Calibri"/>
                        </a:rPr>
                        <a:t>GFDL100</a:t>
                      </a:r>
                    </a:p>
                  </a:txBody>
                  <a:tcPr marL="7979" marR="7979" marT="7979" marB="0" anchor="b">
                    <a:lnL>
                      <a:noFill/>
                    </a:lnL>
                    <a:lnR>
                      <a:noFill/>
                    </a:lnR>
                    <a:lnT>
                      <a:noFill/>
                    </a:lnT>
                    <a:lnB>
                      <a:noFill/>
                    </a:lnB>
                  </a:tcPr>
                </a:tc>
                <a:tc>
                  <a:txBody>
                    <a:bodyPr/>
                    <a:lstStyle/>
                    <a:p>
                      <a:pPr algn="ctr" fontAlgn="b"/>
                      <a:r>
                        <a:rPr lang="en-US" sz="1200" b="1" i="0" u="none" strike="noStrike">
                          <a:solidFill>
                            <a:srgbClr val="0000FF"/>
                          </a:solidFill>
                          <a:latin typeface="Calibri"/>
                        </a:rPr>
                        <a:t>-320.84</a:t>
                      </a:r>
                    </a:p>
                  </a:txBody>
                  <a:tcPr marL="7979" marR="7979" marT="7979" marB="0" anchor="b">
                    <a:lnL>
                      <a:noFill/>
                    </a:lnL>
                    <a:lnR>
                      <a:noFill/>
                    </a:lnR>
                    <a:lnT>
                      <a:noFill/>
                    </a:lnT>
                    <a:lnB>
                      <a:noFill/>
                    </a:lnB>
                  </a:tcPr>
                </a:tc>
                <a:tc>
                  <a:txBody>
                    <a:bodyPr/>
                    <a:lstStyle/>
                    <a:p>
                      <a:pPr algn="ctr" fontAlgn="b"/>
                      <a:r>
                        <a:rPr lang="en-US" sz="1200" b="1" i="0" u="none" strike="noStrike" dirty="0">
                          <a:solidFill>
                            <a:srgbClr val="0000FF"/>
                          </a:solidFill>
                          <a:latin typeface="Calibri"/>
                        </a:rPr>
                        <a:t>-326.54</a:t>
                      </a:r>
                    </a:p>
                  </a:txBody>
                  <a:tcPr marL="7979" marR="7979" marT="7979" marB="0" anchor="b">
                    <a:lnL>
                      <a:noFill/>
                    </a:lnL>
                    <a:lnR>
                      <a:noFill/>
                    </a:lnR>
                    <a:lnT>
                      <a:noFill/>
                    </a:lnT>
                    <a:lnB>
                      <a:noFill/>
                    </a:lnB>
                  </a:tcPr>
                </a:tc>
                <a:tc>
                  <a:txBody>
                    <a:bodyPr/>
                    <a:lstStyle/>
                    <a:p>
                      <a:pPr algn="ctr" fontAlgn="b"/>
                      <a:r>
                        <a:rPr lang="en-US" sz="1200" b="1" i="0" u="none" strike="noStrike" dirty="0">
                          <a:solidFill>
                            <a:srgbClr val="0000FF"/>
                          </a:solidFill>
                          <a:latin typeface="Calibri"/>
                        </a:rPr>
                        <a:t>-310.29</a:t>
                      </a:r>
                    </a:p>
                  </a:txBody>
                  <a:tcPr marL="7979" marR="7979" marT="7979" marB="0" anchor="b">
                    <a:lnL>
                      <a:noFill/>
                    </a:lnL>
                    <a:lnR>
                      <a:noFill/>
                    </a:lnR>
                    <a:lnT>
                      <a:noFill/>
                    </a:lnT>
                    <a:lnB>
                      <a:noFill/>
                    </a:lnB>
                  </a:tcPr>
                </a:tc>
                <a:tc>
                  <a:txBody>
                    <a:bodyPr/>
                    <a:lstStyle/>
                    <a:p>
                      <a:pPr algn="ctr" fontAlgn="b"/>
                      <a:r>
                        <a:rPr lang="en-US" sz="1200" b="1" i="0" u="none" strike="noStrike" dirty="0">
                          <a:solidFill>
                            <a:srgbClr val="0000FF"/>
                          </a:solidFill>
                          <a:latin typeface="Calibri"/>
                        </a:rPr>
                        <a:t>-351.02</a:t>
                      </a:r>
                    </a:p>
                  </a:txBody>
                  <a:tcPr marL="7979" marR="7979" marT="7979" marB="0" anchor="b">
                    <a:lnL>
                      <a:noFill/>
                    </a:lnL>
                    <a:lnR>
                      <a:noFill/>
                    </a:lnR>
                    <a:lnT>
                      <a:noFill/>
                    </a:lnT>
                    <a:lnB>
                      <a:noFill/>
                    </a:lnB>
                  </a:tcPr>
                </a:tc>
                <a:tc>
                  <a:txBody>
                    <a:bodyPr/>
                    <a:lstStyle/>
                    <a:p>
                      <a:pPr algn="ctr" fontAlgn="b"/>
                      <a:r>
                        <a:rPr lang="en-US" sz="1200" b="1" i="0" u="none" strike="noStrike" dirty="0">
                          <a:solidFill>
                            <a:srgbClr val="0000FF"/>
                          </a:solidFill>
                          <a:latin typeface="Calibri"/>
                        </a:rPr>
                        <a:t>-367.69</a:t>
                      </a:r>
                    </a:p>
                  </a:txBody>
                  <a:tcPr marL="7979" marR="7979" marT="7979" marB="0" anchor="b">
                    <a:lnL>
                      <a:noFill/>
                    </a:lnL>
                    <a:lnR>
                      <a:noFill/>
                    </a:lnR>
                    <a:lnT>
                      <a:noFill/>
                    </a:lnT>
                    <a:lnB>
                      <a:noFill/>
                    </a:lnB>
                  </a:tcPr>
                </a:tc>
                <a:tc>
                  <a:txBody>
                    <a:bodyPr/>
                    <a:lstStyle/>
                    <a:p>
                      <a:pPr algn="ctr" fontAlgn="b"/>
                      <a:r>
                        <a:rPr lang="en-US" sz="1200" b="1" i="0" u="none" strike="noStrike" dirty="0">
                          <a:solidFill>
                            <a:srgbClr val="0000FF"/>
                          </a:solidFill>
                          <a:latin typeface="Calibri"/>
                        </a:rPr>
                        <a:t>-289.27</a:t>
                      </a:r>
                    </a:p>
                  </a:txBody>
                  <a:tcPr marL="7979" marR="7979" marT="7979" marB="0" anchor="b">
                    <a:lnL>
                      <a:noFill/>
                    </a:lnL>
                    <a:lnR>
                      <a:noFill/>
                    </a:lnR>
                    <a:lnT>
                      <a:noFill/>
                    </a:lnT>
                    <a:lnB>
                      <a:noFill/>
                    </a:lnB>
                    <a:solidFill>
                      <a:srgbClr val="FFFFFF"/>
                    </a:solidFill>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r>
              <a:tr h="184994">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c>
                  <a:txBody>
                    <a:bodyPr/>
                    <a:lstStyle/>
                    <a:p>
                      <a:pPr algn="l" fontAlgn="b"/>
                      <a:r>
                        <a:rPr lang="en-US" sz="1200" b="1" i="0" u="none" strike="noStrike">
                          <a:solidFill>
                            <a:srgbClr val="000000"/>
                          </a:solidFill>
                          <a:latin typeface="Calibri"/>
                        </a:rPr>
                        <a:t> </a:t>
                      </a:r>
                    </a:p>
                  </a:txBody>
                  <a:tcPr marL="7979" marR="7979" marT="7979" marB="0" anchor="b">
                    <a:lnL>
                      <a:noFill/>
                    </a:lnL>
                    <a:lnR>
                      <a:noFill/>
                    </a:lnR>
                    <a:lnT>
                      <a:noFill/>
                    </a:lnT>
                    <a:lnB>
                      <a:noFill/>
                    </a:lnB>
                    <a:solidFill>
                      <a:srgbClr val="FFFFFF"/>
                    </a:solidFill>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r>
              <a:tr h="362253">
                <a:tc>
                  <a:txBody>
                    <a:bodyPr/>
                    <a:lstStyle/>
                    <a:p>
                      <a:pPr algn="l" fontAlgn="b"/>
                      <a:r>
                        <a:rPr lang="en-US" sz="1200" b="1" i="0" u="none" strike="noStrike">
                          <a:solidFill>
                            <a:srgbClr val="000000"/>
                          </a:solidFill>
                          <a:latin typeface="Calibri"/>
                        </a:rPr>
                        <a:t>% change-2050</a:t>
                      </a:r>
                    </a:p>
                  </a:txBody>
                  <a:tcPr marL="7979" marR="7979" marT="7979" marB="0" anchor="b">
                    <a:lnL>
                      <a:noFill/>
                    </a:lnL>
                    <a:lnR>
                      <a:noFill/>
                    </a:lnR>
                    <a:lnT>
                      <a:noFill/>
                    </a:lnT>
                    <a:lnB>
                      <a:noFill/>
                    </a:lnB>
                  </a:tcPr>
                </a:tc>
                <a:tc>
                  <a:txBody>
                    <a:bodyPr/>
                    <a:lstStyle/>
                    <a:p>
                      <a:pPr algn="ctr" fontAlgn="b"/>
                      <a:r>
                        <a:rPr lang="en-US" sz="1200" b="1" i="0" u="none" strike="noStrike" dirty="0">
                          <a:solidFill>
                            <a:srgbClr val="0000FF"/>
                          </a:solidFill>
                          <a:latin typeface="Calibri"/>
                        </a:rPr>
                        <a:t>2.44</a:t>
                      </a:r>
                    </a:p>
                  </a:txBody>
                  <a:tcPr marL="7979" marR="7979" marT="7979" marB="0" anchor="b">
                    <a:lnL>
                      <a:noFill/>
                    </a:lnL>
                    <a:lnR>
                      <a:noFill/>
                    </a:lnR>
                    <a:lnT>
                      <a:noFill/>
                    </a:lnT>
                    <a:lnB>
                      <a:noFill/>
                    </a:lnB>
                  </a:tcPr>
                </a:tc>
                <a:tc>
                  <a:txBody>
                    <a:bodyPr/>
                    <a:lstStyle/>
                    <a:p>
                      <a:pPr algn="ctr" fontAlgn="b"/>
                      <a:r>
                        <a:rPr lang="en-US" sz="1200" b="1" i="0" u="none" strike="noStrike" dirty="0">
                          <a:solidFill>
                            <a:srgbClr val="0000FF"/>
                          </a:solidFill>
                          <a:latin typeface="Calibri"/>
                        </a:rPr>
                        <a:t>1.92</a:t>
                      </a:r>
                    </a:p>
                  </a:txBody>
                  <a:tcPr marL="7979" marR="7979" marT="7979" marB="0" anchor="b">
                    <a:lnL>
                      <a:noFill/>
                    </a:lnL>
                    <a:lnR>
                      <a:noFill/>
                    </a:lnR>
                    <a:lnT>
                      <a:noFill/>
                    </a:lnT>
                    <a:lnB>
                      <a:noFill/>
                    </a:lnB>
                  </a:tcPr>
                </a:tc>
                <a:tc>
                  <a:txBody>
                    <a:bodyPr/>
                    <a:lstStyle/>
                    <a:p>
                      <a:pPr algn="ctr" fontAlgn="b"/>
                      <a:r>
                        <a:rPr lang="en-US" sz="1200" b="1" i="0" u="none" strike="noStrike">
                          <a:solidFill>
                            <a:srgbClr val="0000FF"/>
                          </a:solidFill>
                          <a:latin typeface="Calibri"/>
                        </a:rPr>
                        <a:t>1.51</a:t>
                      </a:r>
                    </a:p>
                  </a:txBody>
                  <a:tcPr marL="7979" marR="7979" marT="7979" marB="0" anchor="b">
                    <a:lnL>
                      <a:noFill/>
                    </a:lnL>
                    <a:lnR>
                      <a:noFill/>
                    </a:lnR>
                    <a:lnT>
                      <a:noFill/>
                    </a:lnT>
                    <a:lnB>
                      <a:noFill/>
                    </a:lnB>
                  </a:tcPr>
                </a:tc>
                <a:tc>
                  <a:txBody>
                    <a:bodyPr/>
                    <a:lstStyle/>
                    <a:p>
                      <a:pPr algn="ctr" fontAlgn="b"/>
                      <a:r>
                        <a:rPr lang="en-US" sz="1200" b="1" i="0" u="none" strike="noStrike">
                          <a:solidFill>
                            <a:srgbClr val="0000FF"/>
                          </a:solidFill>
                          <a:latin typeface="Calibri"/>
                        </a:rPr>
                        <a:t>3.53</a:t>
                      </a:r>
                    </a:p>
                  </a:txBody>
                  <a:tcPr marL="7979" marR="7979" marT="7979" marB="0" anchor="b">
                    <a:lnL>
                      <a:noFill/>
                    </a:lnL>
                    <a:lnR>
                      <a:noFill/>
                    </a:lnR>
                    <a:lnT>
                      <a:noFill/>
                    </a:lnT>
                    <a:lnB>
                      <a:noFill/>
                    </a:lnB>
                  </a:tcPr>
                </a:tc>
                <a:tc>
                  <a:txBody>
                    <a:bodyPr/>
                    <a:lstStyle/>
                    <a:p>
                      <a:pPr algn="ctr" fontAlgn="b"/>
                      <a:r>
                        <a:rPr lang="en-US" sz="1200" b="1" i="0" u="none" strike="noStrike" dirty="0">
                          <a:solidFill>
                            <a:srgbClr val="0000FF"/>
                          </a:solidFill>
                          <a:latin typeface="Calibri"/>
                        </a:rPr>
                        <a:t>3.23</a:t>
                      </a:r>
                    </a:p>
                  </a:txBody>
                  <a:tcPr marL="7979" marR="7979" marT="7979" marB="0" anchor="b">
                    <a:lnL>
                      <a:noFill/>
                    </a:lnL>
                    <a:lnR>
                      <a:noFill/>
                    </a:lnR>
                    <a:lnT>
                      <a:noFill/>
                    </a:lnT>
                    <a:lnB>
                      <a:noFill/>
                    </a:lnB>
                  </a:tcPr>
                </a:tc>
                <a:tc>
                  <a:txBody>
                    <a:bodyPr/>
                    <a:lstStyle/>
                    <a:p>
                      <a:pPr algn="ctr" fontAlgn="b"/>
                      <a:r>
                        <a:rPr lang="en-US" sz="1200" b="1" i="0" u="none" strike="noStrike">
                          <a:solidFill>
                            <a:srgbClr val="0000FF"/>
                          </a:solidFill>
                          <a:latin typeface="Calibri"/>
                        </a:rPr>
                        <a:t>0.58</a:t>
                      </a:r>
                    </a:p>
                  </a:txBody>
                  <a:tcPr marL="7979" marR="7979" marT="7979" marB="0" anchor="b">
                    <a:lnL>
                      <a:noFill/>
                    </a:lnL>
                    <a:lnR>
                      <a:noFill/>
                    </a:lnR>
                    <a:lnT>
                      <a:noFill/>
                    </a:lnT>
                    <a:lnB>
                      <a:noFill/>
                    </a:lnB>
                    <a:solidFill>
                      <a:srgbClr val="FFFFFF"/>
                    </a:solidFill>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c>
                  <a:txBody>
                    <a:bodyPr/>
                    <a:lstStyle/>
                    <a:p>
                      <a:pPr algn="l" fontAlgn="b"/>
                      <a:endParaRPr lang="en-US" sz="1200" b="1" i="0" u="none" strike="noStrike">
                        <a:solidFill>
                          <a:srgbClr val="000000"/>
                        </a:solidFill>
                        <a:latin typeface="Calibri"/>
                      </a:endParaRPr>
                    </a:p>
                  </a:txBody>
                  <a:tcPr marL="7979" marR="7979" marT="7979" marB="0" anchor="b">
                    <a:lnL>
                      <a:noFill/>
                    </a:lnL>
                    <a:lnR>
                      <a:noFill/>
                    </a:lnR>
                    <a:lnT>
                      <a:noFill/>
                    </a:lnT>
                    <a:lnB>
                      <a:noFill/>
                    </a:lnB>
                  </a:tcPr>
                </a:tc>
              </a:tr>
              <a:tr h="362253">
                <a:tc>
                  <a:txBody>
                    <a:bodyPr/>
                    <a:lstStyle/>
                    <a:p>
                      <a:pPr algn="l" fontAlgn="b"/>
                      <a:r>
                        <a:rPr lang="en-US" sz="1200" b="1" i="0" u="none" strike="noStrike">
                          <a:solidFill>
                            <a:srgbClr val="000000"/>
                          </a:solidFill>
                          <a:latin typeface="Calibri"/>
                        </a:rPr>
                        <a:t>% change-2100</a:t>
                      </a:r>
                    </a:p>
                  </a:txBody>
                  <a:tcPr marL="7979" marR="7979" marT="7979" marB="0" anchor="b">
                    <a:lnL>
                      <a:noFill/>
                    </a:lnL>
                    <a:lnR>
                      <a:noFill/>
                    </a:lnR>
                    <a:lnT>
                      <a:noFill/>
                    </a:lnT>
                    <a:lnB>
                      <a:noFill/>
                    </a:lnB>
                  </a:tcPr>
                </a:tc>
                <a:tc>
                  <a:txBody>
                    <a:bodyPr/>
                    <a:lstStyle/>
                    <a:p>
                      <a:pPr algn="ctr" fontAlgn="b"/>
                      <a:r>
                        <a:rPr lang="en-US" sz="1200" b="1" i="0" u="none" strike="noStrike" dirty="0">
                          <a:solidFill>
                            <a:srgbClr val="0000FF"/>
                          </a:solidFill>
                          <a:latin typeface="Calibri"/>
                        </a:rPr>
                        <a:t>10.53</a:t>
                      </a:r>
                    </a:p>
                  </a:txBody>
                  <a:tcPr marL="7979" marR="7979" marT="7979" marB="0" anchor="b">
                    <a:lnL>
                      <a:noFill/>
                    </a:lnL>
                    <a:lnR>
                      <a:noFill/>
                    </a:lnR>
                    <a:lnT>
                      <a:noFill/>
                    </a:lnT>
                    <a:lnB>
                      <a:noFill/>
                    </a:lnB>
                  </a:tcPr>
                </a:tc>
                <a:tc>
                  <a:txBody>
                    <a:bodyPr/>
                    <a:lstStyle/>
                    <a:p>
                      <a:pPr algn="ctr" fontAlgn="b"/>
                      <a:r>
                        <a:rPr lang="en-US" sz="1200" b="1" i="0" u="none" strike="noStrike" dirty="0">
                          <a:solidFill>
                            <a:srgbClr val="0000FF"/>
                          </a:solidFill>
                          <a:latin typeface="Calibri"/>
                        </a:rPr>
                        <a:t>9.18</a:t>
                      </a:r>
                    </a:p>
                  </a:txBody>
                  <a:tcPr marL="7979" marR="7979" marT="7979" marB="0" anchor="b">
                    <a:lnL>
                      <a:noFill/>
                    </a:lnL>
                    <a:lnR>
                      <a:noFill/>
                    </a:lnR>
                    <a:lnT>
                      <a:noFill/>
                    </a:lnT>
                    <a:lnB>
                      <a:noFill/>
                    </a:lnB>
                  </a:tcPr>
                </a:tc>
                <a:tc>
                  <a:txBody>
                    <a:bodyPr/>
                    <a:lstStyle/>
                    <a:p>
                      <a:pPr algn="ctr" fontAlgn="b"/>
                      <a:r>
                        <a:rPr lang="en-US" sz="1200" b="1" i="0" u="none" strike="noStrike" dirty="0">
                          <a:solidFill>
                            <a:srgbClr val="0000FF"/>
                          </a:solidFill>
                          <a:latin typeface="Calibri"/>
                        </a:rPr>
                        <a:t>8.52</a:t>
                      </a:r>
                    </a:p>
                  </a:txBody>
                  <a:tcPr marL="7979" marR="7979" marT="7979" marB="0" anchor="b">
                    <a:lnL>
                      <a:noFill/>
                    </a:lnL>
                    <a:lnR>
                      <a:noFill/>
                    </a:lnR>
                    <a:lnT>
                      <a:noFill/>
                    </a:lnT>
                    <a:lnB>
                      <a:noFill/>
                    </a:lnB>
                  </a:tcPr>
                </a:tc>
                <a:tc>
                  <a:txBody>
                    <a:bodyPr/>
                    <a:lstStyle/>
                    <a:p>
                      <a:pPr algn="ctr" fontAlgn="b"/>
                      <a:r>
                        <a:rPr lang="en-US" sz="1200" b="1" i="0" u="none" strike="noStrike" dirty="0">
                          <a:solidFill>
                            <a:srgbClr val="0000FF"/>
                          </a:solidFill>
                          <a:latin typeface="Calibri"/>
                        </a:rPr>
                        <a:t>12.79</a:t>
                      </a:r>
                    </a:p>
                  </a:txBody>
                  <a:tcPr marL="7979" marR="7979" marT="7979" marB="0" anchor="b">
                    <a:lnL>
                      <a:noFill/>
                    </a:lnL>
                    <a:lnR>
                      <a:noFill/>
                    </a:lnR>
                    <a:lnT>
                      <a:noFill/>
                    </a:lnT>
                    <a:lnB>
                      <a:noFill/>
                    </a:lnB>
                  </a:tcPr>
                </a:tc>
                <a:tc>
                  <a:txBody>
                    <a:bodyPr/>
                    <a:lstStyle/>
                    <a:p>
                      <a:pPr algn="ctr" fontAlgn="b"/>
                      <a:r>
                        <a:rPr lang="en-US" sz="1200" b="1" i="0" u="none" strike="noStrike" dirty="0">
                          <a:solidFill>
                            <a:srgbClr val="0000FF"/>
                          </a:solidFill>
                          <a:latin typeface="Calibri"/>
                        </a:rPr>
                        <a:t>11.42</a:t>
                      </a:r>
                    </a:p>
                  </a:txBody>
                  <a:tcPr marL="7979" marR="7979" marT="7979" marB="0" anchor="b">
                    <a:lnL>
                      <a:noFill/>
                    </a:lnL>
                    <a:lnR>
                      <a:noFill/>
                    </a:lnR>
                    <a:lnT>
                      <a:noFill/>
                    </a:lnT>
                    <a:lnB>
                      <a:noFill/>
                    </a:lnB>
                  </a:tcPr>
                </a:tc>
                <a:tc>
                  <a:txBody>
                    <a:bodyPr/>
                    <a:lstStyle/>
                    <a:p>
                      <a:pPr algn="ctr" fontAlgn="b"/>
                      <a:r>
                        <a:rPr lang="en-US" sz="1200" b="1" i="0" u="none" strike="noStrike" dirty="0">
                          <a:solidFill>
                            <a:srgbClr val="0000FF"/>
                          </a:solidFill>
                          <a:latin typeface="Calibri"/>
                        </a:rPr>
                        <a:t>7.31</a:t>
                      </a:r>
                    </a:p>
                  </a:txBody>
                  <a:tcPr marL="7979" marR="7979" marT="7979" marB="0" anchor="b">
                    <a:lnL>
                      <a:noFill/>
                    </a:lnL>
                    <a:lnR>
                      <a:noFill/>
                    </a:lnR>
                    <a:lnT>
                      <a:noFill/>
                    </a:lnT>
                    <a:lnB>
                      <a:noFill/>
                    </a:lnB>
                    <a:solidFill>
                      <a:srgbClr val="FFFFFF"/>
                    </a:solidFill>
                  </a:tcPr>
                </a:tc>
                <a:tc>
                  <a:txBody>
                    <a:bodyPr/>
                    <a:lstStyle/>
                    <a:p>
                      <a:pPr algn="l" fontAlgn="b"/>
                      <a:endParaRPr lang="en-US" sz="1200" b="1" i="0" u="none" strike="noStrike" dirty="0">
                        <a:solidFill>
                          <a:srgbClr val="000000"/>
                        </a:solidFill>
                        <a:latin typeface="Calibri"/>
                      </a:endParaRPr>
                    </a:p>
                  </a:txBody>
                  <a:tcPr marL="7979" marR="7979" marT="7979" marB="0" anchor="b">
                    <a:lnL>
                      <a:noFill/>
                    </a:lnL>
                    <a:lnR>
                      <a:noFill/>
                    </a:lnR>
                    <a:lnT>
                      <a:noFill/>
                    </a:lnT>
                    <a:lnB>
                      <a:noFill/>
                    </a:lnB>
                  </a:tcPr>
                </a:tc>
                <a:tc>
                  <a:txBody>
                    <a:bodyPr/>
                    <a:lstStyle/>
                    <a:p>
                      <a:pPr algn="l" fontAlgn="b"/>
                      <a:endParaRPr lang="en-US" sz="1200" b="1" i="0" u="none" strike="noStrike" dirty="0">
                        <a:solidFill>
                          <a:srgbClr val="000000"/>
                        </a:solidFill>
                        <a:latin typeface="Calibri"/>
                      </a:endParaRPr>
                    </a:p>
                  </a:txBody>
                  <a:tcPr marL="7979" marR="7979" marT="7979" marB="0" anchor="b">
                    <a:lnL>
                      <a:noFill/>
                    </a:lnL>
                    <a:lnR>
                      <a:noFill/>
                    </a:lnR>
                    <a:lnT>
                      <a:noFill/>
                    </a:lnT>
                    <a:lnB>
                      <a:noFill/>
                    </a:lnB>
                  </a:tcPr>
                </a:tc>
              </a:tr>
            </a:tbl>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03648" y="1500174"/>
            <a:ext cx="6311624" cy="523220"/>
          </a:xfrm>
          <a:prstGeom prst="rect">
            <a:avLst/>
          </a:prstGeom>
          <a:noFill/>
        </p:spPr>
        <p:txBody>
          <a:bodyPr wrap="square" rtlCol="0">
            <a:spAutoFit/>
          </a:bodyPr>
          <a:lstStyle/>
          <a:p>
            <a:r>
              <a:rPr lang="en-US" sz="2800" b="1" dirty="0" smtClean="0">
                <a:solidFill>
                  <a:srgbClr val="0000FF"/>
                </a:solidFill>
                <a:hlinkClick r:id="rId2" action="ppaction://hlinkfile"/>
              </a:rPr>
              <a:t>Impact Analysis - Methodology</a:t>
            </a:r>
            <a:endParaRPr lang="en-US" sz="2800" b="1" dirty="0">
              <a:solidFill>
                <a:srgbClr val="0000FF"/>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ubtitle 2"/>
          <p:cNvSpPr>
            <a:spLocks noGrp="1"/>
          </p:cNvSpPr>
          <p:nvPr>
            <p:ph type="subTitle" idx="1"/>
          </p:nvPr>
        </p:nvSpPr>
        <p:spPr>
          <a:xfrm>
            <a:off x="1571625" y="1928813"/>
            <a:ext cx="6400800" cy="1752600"/>
          </a:xfrm>
        </p:spPr>
        <p:txBody>
          <a:bodyPr/>
          <a:lstStyle/>
          <a:p>
            <a:r>
              <a:rPr lang="en-US" sz="9600" b="1" smtClean="0">
                <a:solidFill>
                  <a:srgbClr val="F600B6"/>
                </a:solidFill>
              </a:rPr>
              <a:t>Thank you</a:t>
            </a:r>
            <a:endParaRPr lang="en-IN" sz="9600" b="1" smtClean="0">
              <a:solidFill>
                <a:srgbClr val="F600B6"/>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ctrTitle"/>
          </p:nvPr>
        </p:nvSpPr>
        <p:spPr>
          <a:xfrm>
            <a:off x="609600" y="152400"/>
            <a:ext cx="8229600" cy="533400"/>
          </a:xfrm>
        </p:spPr>
        <p:txBody>
          <a:bodyPr/>
          <a:lstStyle/>
          <a:p>
            <a:pPr>
              <a:defRPr/>
            </a:pPr>
            <a:r>
              <a:rPr lang="en-US" sz="2800" b="1" dirty="0" smtClean="0">
                <a:ln w="11430"/>
                <a:solidFill>
                  <a:srgbClr val="FF0000"/>
                </a:solidFill>
                <a:latin typeface="Verdana" pitchFamily="34" charset="0"/>
              </a:rPr>
              <a:t>Definitions of Vulnerability</a:t>
            </a:r>
            <a:endParaRPr lang="en-IN" sz="3200" dirty="0">
              <a:solidFill>
                <a:srgbClr val="FF0000"/>
              </a:solidFill>
            </a:endParaRPr>
          </a:p>
        </p:txBody>
      </p:sp>
      <p:sp>
        <p:nvSpPr>
          <p:cNvPr id="20483" name="Subtitle 2"/>
          <p:cNvSpPr>
            <a:spLocks noGrp="1"/>
          </p:cNvSpPr>
          <p:nvPr>
            <p:ph type="subTitle" idx="1"/>
          </p:nvPr>
        </p:nvSpPr>
        <p:spPr bwMode="auto">
          <a:xfrm>
            <a:off x="228600" y="785794"/>
            <a:ext cx="8686800" cy="5843606"/>
          </a:xfrm>
          <a:noFill/>
          <a:ln>
            <a:miter lim="800000"/>
            <a:headEnd/>
            <a:tailEnd/>
          </a:ln>
        </p:spPr>
        <p:txBody>
          <a:bodyPr vert="horz" wrap="square" lIns="91440" tIns="45720" rIns="91440" bIns="45720" numCol="1" anchor="t" anchorCtr="0" compatLnSpc="1">
            <a:prstTxWarp prst="textNoShape">
              <a:avLst/>
            </a:prstTxWarp>
          </a:bodyPr>
          <a:lstStyle/>
          <a:p>
            <a:pPr algn="just"/>
            <a:r>
              <a:rPr lang="en-IN" sz="2400" b="1" dirty="0" smtClean="0">
                <a:solidFill>
                  <a:srgbClr val="0000FF"/>
                </a:solidFill>
              </a:rPr>
              <a:t>vulnerability has three components (IPCC): </a:t>
            </a:r>
          </a:p>
          <a:p>
            <a:pPr algn="just"/>
            <a:r>
              <a:rPr lang="en-IN" sz="2400" b="1" dirty="0" smtClean="0">
                <a:solidFill>
                  <a:srgbClr val="0000FF"/>
                </a:solidFill>
              </a:rPr>
              <a:t>	Exposure, Sensitivity and Adaptive capacity. </a:t>
            </a:r>
          </a:p>
          <a:p>
            <a:pPr algn="just">
              <a:spcBef>
                <a:spcPts val="1200"/>
              </a:spcBef>
              <a:spcAft>
                <a:spcPts val="1200"/>
              </a:spcAft>
              <a:buFont typeface="Wingdings" pitchFamily="2" charset="2"/>
              <a:buChar char="Ø"/>
            </a:pPr>
            <a:r>
              <a:rPr lang="en-IN" sz="2400" b="1" dirty="0" smtClean="0">
                <a:solidFill>
                  <a:srgbClr val="0000FF"/>
                </a:solidFill>
              </a:rPr>
              <a:t>Exposure can be interpreted as the direct danger (i.e., the stressor), and the nature and extent of changes to a region’s climate variables (e.g., temperature, precipitation, extreme weather events).</a:t>
            </a:r>
          </a:p>
          <a:p>
            <a:pPr algn="just">
              <a:spcBef>
                <a:spcPts val="1200"/>
              </a:spcBef>
              <a:spcAft>
                <a:spcPts val="1200"/>
              </a:spcAft>
              <a:buFont typeface="Wingdings" pitchFamily="2" charset="2"/>
              <a:buChar char="Ø"/>
            </a:pPr>
            <a:r>
              <a:rPr lang="en-IN" sz="2400" b="1" dirty="0" smtClean="0">
                <a:solidFill>
                  <a:srgbClr val="0000FF"/>
                </a:solidFill>
              </a:rPr>
              <a:t>Sensitivity describes the human–environmental conditions that can worsen the hazard or trigger an impact.</a:t>
            </a:r>
          </a:p>
          <a:p>
            <a:pPr algn="just">
              <a:spcBef>
                <a:spcPts val="1200"/>
              </a:spcBef>
              <a:spcAft>
                <a:spcPts val="1200"/>
              </a:spcAft>
              <a:buFont typeface="Wingdings" pitchFamily="2" charset="2"/>
              <a:buChar char="Ø"/>
            </a:pPr>
            <a:r>
              <a:rPr lang="en-IN" sz="2400" b="1" dirty="0" smtClean="0">
                <a:solidFill>
                  <a:srgbClr val="0000FF"/>
                </a:solidFill>
              </a:rPr>
              <a:t>Adaptive capacity represents the potential to implement adaptation measures that help avert potential impacts (I)</a:t>
            </a:r>
          </a:p>
          <a:p>
            <a:r>
              <a:rPr lang="en-US" sz="2400" b="1" dirty="0" smtClean="0">
                <a:solidFill>
                  <a:srgbClr val="0000FF"/>
                </a:solidFill>
              </a:rPr>
              <a:t>V = I - AC</a:t>
            </a:r>
            <a:endParaRPr lang="en-IN" sz="2400" b="1" dirty="0" smtClean="0">
              <a:solidFill>
                <a:srgbClr val="0000FF"/>
              </a:solidFill>
            </a:endParaRPr>
          </a:p>
          <a:p>
            <a:pPr algn="just"/>
            <a:endParaRPr lang="en-IN" sz="2400" b="1" dirty="0" smtClean="0">
              <a:solidFill>
                <a:srgbClr val="0000FF"/>
              </a:solidFill>
            </a:endParaRPr>
          </a:p>
          <a:p>
            <a:endParaRPr lang="en-IN" sz="2400" b="1" dirty="0" smtClean="0">
              <a:solidFill>
                <a:srgbClr val="0000FF"/>
              </a:solidFill>
            </a:endParaRPr>
          </a:p>
          <a:p>
            <a:endParaRPr lang="en-IN" sz="2400" b="1" dirty="0" smtClean="0">
              <a:solidFill>
                <a:srgbClr val="0000FF"/>
              </a:solidFill>
            </a:endParaRPr>
          </a:p>
          <a:p>
            <a:endParaRPr lang="en-IN" sz="2400" b="1" dirty="0" smtClean="0">
              <a:solidFill>
                <a:srgbClr val="0000FF"/>
              </a:solidFill>
            </a:endParaRPr>
          </a:p>
          <a:p>
            <a:endParaRPr lang="en-IN" sz="2400" b="1" dirty="0" smtClean="0">
              <a:solidFill>
                <a:srgbClr val="0000FF"/>
              </a:solidFill>
            </a:endParaRPr>
          </a:p>
          <a:p>
            <a:endParaRPr lang="en-IN" sz="2400" b="1" dirty="0" smtClean="0">
              <a:solidFill>
                <a:srgbClr val="0000FF"/>
              </a:solidFill>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3282" name="Rectangle 2"/>
          <p:cNvSpPr>
            <a:spLocks noGrp="1" noChangeArrowheads="1"/>
          </p:cNvSpPr>
          <p:nvPr>
            <p:ph type="title" idx="4294967295"/>
          </p:nvPr>
        </p:nvSpPr>
        <p:spPr>
          <a:xfrm>
            <a:off x="0" y="228600"/>
            <a:ext cx="8763000" cy="762000"/>
          </a:xfrm>
          <a:prstGeom prst="rect">
            <a:avLst/>
          </a:prstGeom>
        </p:spPr>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pPr eaLnBrk="1" hangingPunct="1">
              <a:defRPr/>
            </a:pPr>
            <a:r>
              <a:rPr lang="en-US" sz="2400" b="1" dirty="0" smtClean="0">
                <a:ln w="11430"/>
                <a:solidFill>
                  <a:srgbClr val="FF0000"/>
                </a:solidFill>
                <a:latin typeface="Verdana" pitchFamily="34" charset="0"/>
              </a:rPr>
              <a:t>Construction of Composite Vulnerability Index </a:t>
            </a:r>
            <a:endParaRPr lang="en-US" sz="2400" b="1" dirty="0" smtClean="0">
              <a:ln w="11430"/>
              <a:solidFill>
                <a:srgbClr val="FF0000"/>
              </a:solidFill>
            </a:endParaRPr>
          </a:p>
        </p:txBody>
      </p:sp>
      <p:sp>
        <p:nvSpPr>
          <p:cNvPr id="353283" name="Rectangle 3"/>
          <p:cNvSpPr>
            <a:spLocks noGrp="1" noChangeArrowheads="1"/>
          </p:cNvSpPr>
          <p:nvPr>
            <p:ph type="body" idx="4294967295"/>
          </p:nvPr>
        </p:nvSpPr>
        <p:spPr>
          <a:xfrm>
            <a:off x="304800" y="1219200"/>
            <a:ext cx="8610600" cy="5257800"/>
          </a:xfrm>
          <a:prstGeom prst="rect">
            <a:avLst/>
          </a:prstGeom>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just" eaLnBrk="1" hangingPunct="1">
              <a:spcBef>
                <a:spcPts val="1200"/>
              </a:spcBef>
              <a:spcAft>
                <a:spcPts val="1200"/>
              </a:spcAft>
              <a:buSzPct val="150000"/>
              <a:defRPr/>
            </a:pPr>
            <a:r>
              <a:rPr lang="en-US" sz="2400" b="1" spc="50" dirty="0" smtClean="0">
                <a:ln w="11430"/>
                <a:solidFill>
                  <a:srgbClr val="0000FF"/>
                </a:solidFill>
              </a:rPr>
              <a:t>Vulnerability to CC is a comprehensive multi-dimensional process influenced by large number of related indicators. </a:t>
            </a:r>
          </a:p>
          <a:p>
            <a:pPr algn="just" eaLnBrk="1" hangingPunct="1">
              <a:spcBef>
                <a:spcPts val="1200"/>
              </a:spcBef>
              <a:spcAft>
                <a:spcPts val="1200"/>
              </a:spcAft>
              <a:buSzPct val="150000"/>
              <a:defRPr/>
            </a:pPr>
            <a:r>
              <a:rPr lang="en-US" sz="2400" b="1" spc="50" dirty="0" smtClean="0">
                <a:ln w="11430"/>
                <a:solidFill>
                  <a:srgbClr val="0000FF"/>
                </a:solidFill>
              </a:rPr>
              <a:t>Composite indices are used as yardsticks to gauge the vulnerability of each region to CC. </a:t>
            </a:r>
          </a:p>
          <a:p>
            <a:pPr algn="just" eaLnBrk="1" hangingPunct="1">
              <a:spcBef>
                <a:spcPts val="1200"/>
              </a:spcBef>
              <a:spcAft>
                <a:spcPts val="1200"/>
              </a:spcAft>
              <a:buSzPct val="150000"/>
              <a:defRPr/>
            </a:pPr>
            <a:r>
              <a:rPr lang="en-US" sz="2400" b="1" spc="50" dirty="0" smtClean="0">
                <a:ln w="11430"/>
                <a:solidFill>
                  <a:srgbClr val="0000FF"/>
                </a:solidFill>
              </a:rPr>
              <a:t>It helps to classify the sub-regions/districts based on a set of large multivariate data. </a:t>
            </a:r>
          </a:p>
          <a:p>
            <a:pPr algn="just" eaLnBrk="1" hangingPunct="1">
              <a:spcBef>
                <a:spcPts val="1200"/>
              </a:spcBef>
              <a:spcAft>
                <a:spcPts val="1200"/>
              </a:spcAft>
              <a:buSzPct val="150000"/>
              <a:defRPr/>
            </a:pPr>
            <a:r>
              <a:rPr lang="en-US" sz="2400" b="1" spc="50" dirty="0" smtClean="0">
                <a:ln w="11430"/>
                <a:solidFill>
                  <a:srgbClr val="0000FF"/>
                </a:solidFill>
              </a:rPr>
              <a:t>The information contained in the large set is transformed into a small set of indices which would provide a convenient method for classification. </a:t>
            </a:r>
          </a:p>
          <a:p>
            <a:pPr algn="just" eaLnBrk="1" hangingPunct="1">
              <a:spcBef>
                <a:spcPts val="1200"/>
              </a:spcBef>
              <a:spcAft>
                <a:spcPts val="1200"/>
              </a:spcAft>
              <a:buSzPct val="150000"/>
              <a:defRPr/>
            </a:pPr>
            <a:endParaRPr lang="en-US" sz="2400" b="1" spc="50" dirty="0" smtClean="0">
              <a:ln w="11430"/>
              <a:solidFill>
                <a:srgbClr val="0000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5330" name="Rectangle 2"/>
          <p:cNvSpPr>
            <a:spLocks noGrp="1" noChangeArrowheads="1"/>
          </p:cNvSpPr>
          <p:nvPr>
            <p:ph type="title" idx="4294967295"/>
          </p:nvPr>
        </p:nvSpPr>
        <p:spPr>
          <a:xfrm>
            <a:off x="685800" y="228600"/>
            <a:ext cx="8458200" cy="457200"/>
          </a:xfrm>
          <a:prstGeom prst="rect">
            <a:avLst/>
          </a:prstGeom>
        </p:spPr>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pPr marL="838200" indent="-838200" eaLnBrk="1" hangingPunct="1">
              <a:defRPr/>
            </a:pPr>
            <a:r>
              <a:rPr lang="en-US" sz="2000" b="1" dirty="0" smtClean="0">
                <a:ln w="11430"/>
                <a:solidFill>
                  <a:srgbClr val="FF0000"/>
                </a:solidFill>
                <a:latin typeface="Verdana" pitchFamily="34" charset="0"/>
              </a:rPr>
              <a:t>Normalization of Indicators using Functional Relationship</a:t>
            </a:r>
          </a:p>
        </p:txBody>
      </p:sp>
      <p:sp>
        <p:nvSpPr>
          <p:cNvPr id="355331" name="Rectangle 3"/>
          <p:cNvSpPr>
            <a:spLocks noGrp="1" noChangeArrowheads="1"/>
          </p:cNvSpPr>
          <p:nvPr>
            <p:ph type="body" idx="4294967295"/>
          </p:nvPr>
        </p:nvSpPr>
        <p:spPr>
          <a:xfrm>
            <a:off x="228600" y="838200"/>
            <a:ext cx="8610600" cy="5791200"/>
          </a:xfrm>
          <a:prstGeom prst="rect">
            <a:avLst/>
          </a:prstGeom>
          <a:scene3d>
            <a:camera prst="orthographicFront">
              <a:rot lat="0" lon="0" rev="0"/>
            </a:camera>
            <a:lightRig rig="glow" dir="t">
              <a:rot lat="0" lon="0" rev="3600000"/>
            </a:lightRig>
          </a:scene3d>
          <a:sp3d/>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just" eaLnBrk="1" hangingPunct="1">
              <a:lnSpc>
                <a:spcPts val="3200"/>
              </a:lnSpc>
              <a:buSzPct val="150000"/>
              <a:defRPr/>
            </a:pPr>
            <a:r>
              <a:rPr lang="en-US" sz="2400" b="1" spc="50" dirty="0" smtClean="0">
                <a:ln w="11430"/>
                <a:solidFill>
                  <a:srgbClr val="0000FF"/>
                </a:solidFill>
              </a:rPr>
              <a:t>When the observed values are related positively to the vulnerability (for </a:t>
            </a:r>
            <a:r>
              <a:rPr lang="en-US" sz="2400" b="1" spc="50" dirty="0" err="1" smtClean="0">
                <a:ln w="11430"/>
                <a:solidFill>
                  <a:srgbClr val="0000FF"/>
                </a:solidFill>
              </a:rPr>
              <a:t>eg</a:t>
            </a:r>
            <a:r>
              <a:rPr lang="en-US" sz="2400" b="1" spc="50" dirty="0" smtClean="0">
                <a:ln w="11430"/>
                <a:solidFill>
                  <a:srgbClr val="0000FF"/>
                </a:solidFill>
              </a:rPr>
              <a:t>. higher the variability in rainfall, higher the vulnerability), the standardization is achieved by employing the formula </a:t>
            </a:r>
          </a:p>
          <a:p>
            <a:pPr marL="457200" lvl="1" indent="0" algn="ctr" eaLnBrk="1" hangingPunct="1">
              <a:lnSpc>
                <a:spcPts val="3200"/>
              </a:lnSpc>
              <a:buSzPct val="150000"/>
              <a:buFontTx/>
              <a:buNone/>
              <a:defRPr/>
            </a:pPr>
            <a:r>
              <a:rPr lang="en-US" sz="2400" b="1" i="1" spc="50" dirty="0" err="1" smtClean="0">
                <a:ln w="11430"/>
                <a:solidFill>
                  <a:srgbClr val="0000FF"/>
                </a:solidFill>
              </a:rPr>
              <a:t>y</a:t>
            </a:r>
            <a:r>
              <a:rPr lang="en-US" sz="2400" b="1" i="1" spc="50" baseline="-25000" dirty="0" err="1" smtClean="0">
                <a:ln w="11430"/>
                <a:solidFill>
                  <a:srgbClr val="0000FF"/>
                </a:solidFill>
              </a:rPr>
              <a:t>id</a:t>
            </a:r>
            <a:r>
              <a:rPr lang="en-US" sz="2400" b="1" i="1" spc="50" baseline="-25000" dirty="0" smtClean="0">
                <a:ln w="11430"/>
                <a:solidFill>
                  <a:srgbClr val="0000FF"/>
                </a:solidFill>
              </a:rPr>
              <a:t> = </a:t>
            </a:r>
            <a:r>
              <a:rPr lang="en-US" sz="2400" b="1" i="1" spc="50" dirty="0" smtClean="0">
                <a:ln w="11430"/>
                <a:solidFill>
                  <a:srgbClr val="0000FF"/>
                </a:solidFill>
              </a:rPr>
              <a:t>(</a:t>
            </a:r>
            <a:r>
              <a:rPr lang="en-US" sz="2400" b="1" i="1" spc="50" dirty="0" err="1" smtClean="0">
                <a:ln w="11430"/>
                <a:solidFill>
                  <a:srgbClr val="0000FF"/>
                </a:solidFill>
              </a:rPr>
              <a:t>X</a:t>
            </a:r>
            <a:r>
              <a:rPr lang="en-US" sz="2400" b="1" i="1" spc="50" baseline="-25000" dirty="0" err="1" smtClean="0">
                <a:ln w="11430"/>
                <a:solidFill>
                  <a:srgbClr val="0000FF"/>
                </a:solidFill>
              </a:rPr>
              <a:t>id</a:t>
            </a:r>
            <a:r>
              <a:rPr lang="en-US" sz="2400" b="1" i="1" spc="50" dirty="0" smtClean="0">
                <a:ln w="11430"/>
                <a:solidFill>
                  <a:srgbClr val="0000FF"/>
                </a:solidFill>
              </a:rPr>
              <a:t> – Min </a:t>
            </a:r>
            <a:r>
              <a:rPr lang="en-US" sz="2400" b="1" i="1" spc="50" dirty="0" err="1" smtClean="0">
                <a:ln w="11430"/>
                <a:solidFill>
                  <a:srgbClr val="0000FF"/>
                </a:solidFill>
              </a:rPr>
              <a:t>X</a:t>
            </a:r>
            <a:r>
              <a:rPr lang="en-US" sz="2400" b="1" i="1" spc="50" baseline="-25000" dirty="0" err="1" smtClean="0">
                <a:ln w="11430"/>
                <a:solidFill>
                  <a:srgbClr val="0000FF"/>
                </a:solidFill>
              </a:rPr>
              <a:t>id</a:t>
            </a:r>
            <a:r>
              <a:rPr lang="en-US" sz="2400" b="1" i="1" spc="50" dirty="0" smtClean="0">
                <a:ln w="11430"/>
                <a:solidFill>
                  <a:srgbClr val="0000FF"/>
                </a:solidFill>
              </a:rPr>
              <a:t>) / (Max </a:t>
            </a:r>
            <a:r>
              <a:rPr lang="en-US" sz="2400" b="1" i="1" spc="50" dirty="0" err="1" smtClean="0">
                <a:ln w="11430"/>
                <a:solidFill>
                  <a:srgbClr val="0000FF"/>
                </a:solidFill>
              </a:rPr>
              <a:t>X</a:t>
            </a:r>
            <a:r>
              <a:rPr lang="en-US" sz="2400" b="1" i="1" spc="50" baseline="-25000" dirty="0" err="1" smtClean="0">
                <a:ln w="11430"/>
                <a:solidFill>
                  <a:srgbClr val="0000FF"/>
                </a:solidFill>
              </a:rPr>
              <a:t>id</a:t>
            </a:r>
            <a:r>
              <a:rPr lang="en-US" sz="2400" b="1" i="1" spc="50" dirty="0" smtClean="0">
                <a:ln w="11430"/>
                <a:solidFill>
                  <a:srgbClr val="0000FF"/>
                </a:solidFill>
              </a:rPr>
              <a:t>- Min </a:t>
            </a:r>
            <a:r>
              <a:rPr lang="en-US" sz="2400" b="1" i="1" spc="50" dirty="0" err="1" smtClean="0">
                <a:ln w="11430"/>
                <a:solidFill>
                  <a:srgbClr val="0000FF"/>
                </a:solidFill>
              </a:rPr>
              <a:t>X</a:t>
            </a:r>
            <a:r>
              <a:rPr lang="en-US" sz="2400" b="1" i="1" spc="50" baseline="-25000" dirty="0" err="1" smtClean="0">
                <a:ln w="11430"/>
                <a:solidFill>
                  <a:srgbClr val="0000FF"/>
                </a:solidFill>
              </a:rPr>
              <a:t>id</a:t>
            </a:r>
            <a:r>
              <a:rPr lang="en-US" sz="2400" b="1" i="1" spc="50" dirty="0" smtClean="0">
                <a:ln w="11430"/>
                <a:solidFill>
                  <a:srgbClr val="0000FF"/>
                </a:solidFill>
              </a:rPr>
              <a:t>)</a:t>
            </a:r>
            <a:endParaRPr lang="en-US" sz="2400" b="1" spc="50" dirty="0" smtClean="0">
              <a:ln w="11430"/>
              <a:solidFill>
                <a:srgbClr val="0000FF"/>
              </a:solidFill>
            </a:endParaRPr>
          </a:p>
          <a:p>
            <a:pPr algn="just" eaLnBrk="1" hangingPunct="1">
              <a:lnSpc>
                <a:spcPts val="3200"/>
              </a:lnSpc>
              <a:buSzPct val="150000"/>
              <a:defRPr/>
            </a:pPr>
            <a:r>
              <a:rPr lang="en-US" sz="2400" b="1" spc="50" dirty="0" smtClean="0">
                <a:ln w="11430"/>
                <a:solidFill>
                  <a:srgbClr val="0000FF"/>
                </a:solidFill>
              </a:rPr>
              <a:t>When the values are negatively related to the vulnerability (for </a:t>
            </a:r>
            <a:r>
              <a:rPr lang="en-US" sz="2400" b="1" spc="50" dirty="0" err="1" smtClean="0">
                <a:ln w="11430"/>
                <a:solidFill>
                  <a:srgbClr val="0000FF"/>
                </a:solidFill>
              </a:rPr>
              <a:t>eg</a:t>
            </a:r>
            <a:r>
              <a:rPr lang="en-US" sz="2400" b="1" spc="50" dirty="0" smtClean="0">
                <a:ln w="11430"/>
                <a:solidFill>
                  <a:srgbClr val="0000FF"/>
                </a:solidFill>
              </a:rPr>
              <a:t>. higher the productivity of a crop, lower the vulnerability)</a:t>
            </a:r>
          </a:p>
          <a:p>
            <a:pPr marL="342900" lvl="1" indent="-342900" algn="just" eaLnBrk="1" hangingPunct="1">
              <a:lnSpc>
                <a:spcPts val="3200"/>
              </a:lnSpc>
              <a:buSzPct val="150000"/>
              <a:buNone/>
              <a:defRPr/>
            </a:pPr>
            <a:r>
              <a:rPr lang="en-US" sz="2400" b="1" i="1" spc="50" dirty="0" smtClean="0">
                <a:ln w="11430"/>
                <a:solidFill>
                  <a:srgbClr val="0000FF"/>
                </a:solidFill>
              </a:rPr>
              <a:t>                         </a:t>
            </a:r>
            <a:r>
              <a:rPr lang="en-US" sz="2400" b="1" i="1" spc="50" dirty="0" err="1" smtClean="0">
                <a:ln w="11430"/>
                <a:solidFill>
                  <a:srgbClr val="0000FF"/>
                </a:solidFill>
              </a:rPr>
              <a:t>y</a:t>
            </a:r>
            <a:r>
              <a:rPr lang="en-US" sz="2400" b="1" i="1" spc="50" baseline="-25000" dirty="0" err="1" smtClean="0">
                <a:ln w="11430"/>
                <a:solidFill>
                  <a:srgbClr val="0000FF"/>
                </a:solidFill>
              </a:rPr>
              <a:t>id</a:t>
            </a:r>
            <a:r>
              <a:rPr lang="en-US" sz="2400" b="1" i="1" spc="50" baseline="-25000" dirty="0" smtClean="0">
                <a:ln w="11430"/>
                <a:solidFill>
                  <a:srgbClr val="0000FF"/>
                </a:solidFill>
              </a:rPr>
              <a:t> = </a:t>
            </a:r>
            <a:r>
              <a:rPr lang="en-US" sz="2400" b="1" i="1" spc="50" dirty="0" smtClean="0">
                <a:ln w="11430"/>
                <a:solidFill>
                  <a:srgbClr val="0000FF"/>
                </a:solidFill>
              </a:rPr>
              <a:t>(</a:t>
            </a:r>
            <a:r>
              <a:rPr lang="en-US" sz="2400" b="1" i="1" spc="50" dirty="0" err="1" smtClean="0">
                <a:ln w="11430"/>
                <a:solidFill>
                  <a:srgbClr val="0000FF"/>
                </a:solidFill>
              </a:rPr>
              <a:t>Max</a:t>
            </a:r>
            <a:r>
              <a:rPr lang="en-US" sz="2400" b="1" i="1" spc="50" baseline="-25000" dirty="0" err="1" smtClean="0">
                <a:ln w="11430"/>
                <a:solidFill>
                  <a:srgbClr val="0000FF"/>
                </a:solidFill>
              </a:rPr>
              <a:t>id</a:t>
            </a:r>
            <a:r>
              <a:rPr lang="en-US" sz="2400" b="1" i="1" spc="50" dirty="0" smtClean="0">
                <a:ln w="11430"/>
                <a:solidFill>
                  <a:srgbClr val="0000FF"/>
                </a:solidFill>
              </a:rPr>
              <a:t> –</a:t>
            </a:r>
            <a:r>
              <a:rPr lang="en-US" sz="2400" b="1" i="1" spc="50" dirty="0" err="1" smtClean="0">
                <a:ln w="11430"/>
                <a:solidFill>
                  <a:srgbClr val="0000FF"/>
                </a:solidFill>
              </a:rPr>
              <a:t>X</a:t>
            </a:r>
            <a:r>
              <a:rPr lang="en-US" sz="2400" b="1" i="1" spc="50" baseline="-25000" dirty="0" err="1" smtClean="0">
                <a:ln w="11430"/>
                <a:solidFill>
                  <a:srgbClr val="0000FF"/>
                </a:solidFill>
              </a:rPr>
              <a:t>id</a:t>
            </a:r>
            <a:r>
              <a:rPr lang="en-US" sz="2400" b="1" i="1" spc="50" dirty="0" smtClean="0">
                <a:ln w="11430"/>
                <a:solidFill>
                  <a:srgbClr val="0000FF"/>
                </a:solidFill>
              </a:rPr>
              <a:t>) / (Max </a:t>
            </a:r>
            <a:r>
              <a:rPr lang="en-US" sz="2400" b="1" i="1" spc="50" dirty="0" err="1" smtClean="0">
                <a:ln w="11430"/>
                <a:solidFill>
                  <a:srgbClr val="0000FF"/>
                </a:solidFill>
              </a:rPr>
              <a:t>X</a:t>
            </a:r>
            <a:r>
              <a:rPr lang="en-US" sz="2400" b="1" i="1" spc="50" baseline="-25000" dirty="0" err="1" smtClean="0">
                <a:ln w="11430"/>
                <a:solidFill>
                  <a:srgbClr val="0000FF"/>
                </a:solidFill>
              </a:rPr>
              <a:t>id</a:t>
            </a:r>
            <a:r>
              <a:rPr lang="en-US" sz="2400" b="1" i="1" spc="50" dirty="0" smtClean="0">
                <a:ln w="11430"/>
                <a:solidFill>
                  <a:srgbClr val="0000FF"/>
                </a:solidFill>
              </a:rPr>
              <a:t>- Min </a:t>
            </a:r>
            <a:r>
              <a:rPr lang="en-US" sz="2400" b="1" i="1" spc="50" dirty="0" err="1" smtClean="0">
                <a:ln w="11430"/>
                <a:solidFill>
                  <a:srgbClr val="0000FF"/>
                </a:solidFill>
              </a:rPr>
              <a:t>X</a:t>
            </a:r>
            <a:r>
              <a:rPr lang="en-US" sz="2400" b="1" i="1" spc="50" baseline="-25000" dirty="0" err="1" smtClean="0">
                <a:ln w="11430"/>
                <a:solidFill>
                  <a:srgbClr val="0000FF"/>
                </a:solidFill>
              </a:rPr>
              <a:t>id</a:t>
            </a:r>
            <a:r>
              <a:rPr lang="en-US" sz="2400" b="1" i="1" spc="50" dirty="0" smtClean="0">
                <a:ln w="11430"/>
                <a:solidFill>
                  <a:srgbClr val="0000FF"/>
                </a:solidFill>
              </a:rPr>
              <a:t>)</a:t>
            </a:r>
            <a:endParaRPr lang="en-US" sz="2400" b="1" spc="50" dirty="0" smtClean="0">
              <a:ln w="11430"/>
              <a:solidFill>
                <a:srgbClr val="0000FF"/>
              </a:solidFill>
            </a:endParaRPr>
          </a:p>
          <a:p>
            <a:pPr algn="just" eaLnBrk="1" hangingPunct="1">
              <a:lnSpc>
                <a:spcPts val="3200"/>
              </a:lnSpc>
              <a:buSzPct val="150000"/>
              <a:defRPr/>
            </a:pPr>
            <a:endParaRPr lang="en-US" sz="2400" b="1" spc="50" dirty="0" smtClean="0">
              <a:ln w="11430"/>
              <a:solidFill>
                <a:srgbClr val="0000FF"/>
              </a:solidFill>
            </a:endParaRPr>
          </a:p>
          <a:p>
            <a:pPr algn="just" eaLnBrk="1" hangingPunct="1">
              <a:lnSpc>
                <a:spcPts val="3200"/>
              </a:lnSpc>
              <a:buSzPct val="150000"/>
              <a:defRPr/>
            </a:pPr>
            <a:r>
              <a:rPr lang="en-IN" sz="2400" b="1" dirty="0" smtClean="0">
                <a:solidFill>
                  <a:srgbClr val="0000FF"/>
                </a:solidFill>
              </a:rPr>
              <a:t>Index is constructed in such a way that it always lies between    0 and 1 so that it is easy to compare regions. </a:t>
            </a:r>
            <a:endParaRPr lang="en-US" sz="2400" b="1" spc="50" dirty="0" smtClean="0">
              <a:ln w="11430"/>
              <a:solidFill>
                <a:srgbClr val="0000FF"/>
              </a:solidFill>
            </a:endParaRPr>
          </a:p>
          <a:p>
            <a:pPr algn="just" eaLnBrk="1" hangingPunct="1">
              <a:lnSpc>
                <a:spcPts val="3200"/>
              </a:lnSpc>
              <a:buSzPct val="150000"/>
              <a:buNone/>
              <a:defRPr/>
            </a:pPr>
            <a:r>
              <a:rPr lang="en-US" sz="2800" b="1" spc="50" dirty="0" smtClean="0">
                <a:ln w="11430"/>
                <a:solidFill>
                  <a:srgbClr val="0000FF"/>
                </a:solidFill>
              </a:rPr>
              <a:t>	</a:t>
            </a:r>
            <a:endParaRPr lang="en-IN" sz="2800" b="1" dirty="0" smtClean="0">
              <a:solidFill>
                <a:srgbClr val="0000FF"/>
              </a:solidFill>
            </a:endParaRPr>
          </a:p>
          <a:p>
            <a:pPr algn="just" eaLnBrk="1" hangingPunct="1">
              <a:lnSpc>
                <a:spcPts val="3200"/>
              </a:lnSpc>
              <a:buSzPct val="150000"/>
              <a:buFontTx/>
              <a:buNone/>
              <a:defRPr/>
            </a:pPr>
            <a:endParaRPr lang="en-US" sz="2800" b="1" spc="50" dirty="0" smtClean="0">
              <a:ln w="11430"/>
              <a:solidFill>
                <a:srgbClr val="0000FF"/>
              </a:solidFill>
            </a:endParaRPr>
          </a:p>
        </p:txBody>
      </p:sp>
      <p:sp>
        <p:nvSpPr>
          <p:cNvPr id="26628"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pPr eaLnBrk="0" hangingPunct="0"/>
            <a:endParaRPr lang="en-IN"/>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5" name="Rectangle 2"/>
          <p:cNvSpPr>
            <a:spLocks noGrp="1" noChangeArrowheads="1"/>
          </p:cNvSpPr>
          <p:nvPr>
            <p:ph type="title"/>
          </p:nvPr>
        </p:nvSpPr>
        <p:spPr>
          <a:xfrm>
            <a:off x="85724" y="76200"/>
            <a:ext cx="6557978" cy="2667000"/>
          </a:xfrm>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l">
              <a:lnSpc>
                <a:spcPts val="2600"/>
              </a:lnSpc>
              <a:spcBef>
                <a:spcPts val="0"/>
              </a:spcBef>
              <a:defRPr/>
            </a:pPr>
            <a:r>
              <a:rPr lang="en-US" sz="1400" b="1" spc="50" dirty="0" smtClean="0">
                <a:ln w="11430"/>
                <a:solidFill>
                  <a:srgbClr val="0000FF"/>
                </a:solidFill>
                <a:latin typeface="Verdana" pitchFamily="34" charset="0"/>
              </a:rPr>
              <a:t/>
            </a:r>
            <a:br>
              <a:rPr lang="en-US" sz="1400" b="1" spc="50" dirty="0" smtClean="0">
                <a:ln w="11430"/>
                <a:solidFill>
                  <a:srgbClr val="0000FF"/>
                </a:solidFill>
                <a:latin typeface="Verdana" pitchFamily="34" charset="0"/>
              </a:rPr>
            </a:br>
            <a:r>
              <a:rPr lang="en-US" sz="1400" b="1" spc="50" dirty="0" smtClean="0">
                <a:ln w="11430"/>
                <a:solidFill>
                  <a:srgbClr val="0000FF"/>
                </a:solidFill>
                <a:latin typeface="Verdana" pitchFamily="34" charset="0"/>
              </a:rPr>
              <a:t> The probability distribution, which is widely used</a:t>
            </a:r>
            <a:br>
              <a:rPr lang="en-US" sz="1400" b="1" spc="50" dirty="0" smtClean="0">
                <a:ln w="11430"/>
                <a:solidFill>
                  <a:srgbClr val="0000FF"/>
                </a:solidFill>
                <a:latin typeface="Verdana" pitchFamily="34" charset="0"/>
              </a:rPr>
            </a:br>
            <a:r>
              <a:rPr lang="en-US" sz="1400" b="1" spc="50" dirty="0" smtClean="0">
                <a:ln w="11430"/>
                <a:solidFill>
                  <a:srgbClr val="0000FF"/>
                </a:solidFill>
                <a:latin typeface="Verdana" pitchFamily="34" charset="0"/>
              </a:rPr>
              <a:t> in this context, is the Beta distribution. </a:t>
            </a:r>
            <a:br>
              <a:rPr lang="en-US" sz="1400" b="1" spc="50" dirty="0" smtClean="0">
                <a:ln w="11430"/>
                <a:solidFill>
                  <a:srgbClr val="0000FF"/>
                </a:solidFill>
                <a:latin typeface="Verdana" pitchFamily="34" charset="0"/>
              </a:rPr>
            </a:br>
            <a:r>
              <a:rPr lang="en-US" sz="1400" b="1" spc="50" dirty="0" smtClean="0">
                <a:ln w="11430"/>
                <a:solidFill>
                  <a:srgbClr val="0000FF"/>
                </a:solidFill>
                <a:latin typeface="Verdana" pitchFamily="34" charset="0"/>
              </a:rPr>
              <a:t>The Beta distribution is skewed. </a:t>
            </a:r>
            <a:br>
              <a:rPr lang="en-US" sz="1400" b="1" spc="50" dirty="0" smtClean="0">
                <a:ln w="11430"/>
                <a:solidFill>
                  <a:srgbClr val="0000FF"/>
                </a:solidFill>
                <a:latin typeface="Verdana" pitchFamily="34" charset="0"/>
              </a:rPr>
            </a:br>
            <a:r>
              <a:rPr lang="en-US" sz="1400" b="1" spc="50" dirty="0" smtClean="0">
                <a:ln w="11430"/>
                <a:solidFill>
                  <a:srgbClr val="0000FF"/>
                </a:solidFill>
                <a:latin typeface="Verdana" pitchFamily="34" charset="0"/>
              </a:rPr>
              <a:t>Let                                                    and            </a:t>
            </a:r>
            <a:br>
              <a:rPr lang="en-US" sz="1400" b="1" spc="50" dirty="0" smtClean="0">
                <a:ln w="11430"/>
                <a:solidFill>
                  <a:srgbClr val="0000FF"/>
                </a:solidFill>
                <a:latin typeface="Verdana" pitchFamily="34" charset="0"/>
              </a:rPr>
            </a:br>
            <a:r>
              <a:rPr lang="en-US" sz="1400" b="1" spc="50" dirty="0" smtClean="0">
                <a:ln w="11430"/>
                <a:solidFill>
                  <a:srgbClr val="0000FF"/>
                </a:solidFill>
                <a:latin typeface="Verdana" pitchFamily="34" charset="0"/>
              </a:rPr>
              <a:t>  be the linear intervals such that each interval</a:t>
            </a:r>
            <a:br>
              <a:rPr lang="en-US" sz="1400" b="1" spc="50" dirty="0" smtClean="0">
                <a:ln w="11430"/>
                <a:solidFill>
                  <a:srgbClr val="0000FF"/>
                </a:solidFill>
                <a:latin typeface="Verdana" pitchFamily="34" charset="0"/>
              </a:rPr>
            </a:br>
            <a:r>
              <a:rPr lang="en-US" sz="1400" b="1" spc="50" dirty="0" smtClean="0">
                <a:ln w="11430"/>
                <a:solidFill>
                  <a:srgbClr val="0000FF"/>
                </a:solidFill>
                <a:latin typeface="Verdana" pitchFamily="34" charset="0"/>
              </a:rPr>
              <a:t> has the same probability weight of 20 per cent. </a:t>
            </a:r>
            <a:br>
              <a:rPr lang="en-US" sz="1400" b="1" spc="50" dirty="0" smtClean="0">
                <a:ln w="11430"/>
                <a:solidFill>
                  <a:srgbClr val="0000FF"/>
                </a:solidFill>
                <a:latin typeface="Verdana" pitchFamily="34" charset="0"/>
              </a:rPr>
            </a:br>
            <a:r>
              <a:rPr lang="en-US" sz="1600" b="1" spc="50" dirty="0" smtClean="0">
                <a:ln w="11430"/>
                <a:solidFill>
                  <a:srgbClr val="0000FF"/>
                </a:solidFill>
                <a:latin typeface="Verdana" pitchFamily="34" charset="0"/>
              </a:rPr>
              <a:t/>
            </a:r>
            <a:br>
              <a:rPr lang="en-US" sz="1600" b="1" spc="50" dirty="0" smtClean="0">
                <a:ln w="11430"/>
                <a:solidFill>
                  <a:srgbClr val="0000FF"/>
                </a:solidFill>
                <a:latin typeface="Verdana" pitchFamily="34" charset="0"/>
              </a:rPr>
            </a:br>
            <a:endParaRPr lang="en-US" sz="1600" b="1" spc="50" dirty="0" smtClean="0">
              <a:ln w="11430"/>
              <a:solidFill>
                <a:srgbClr val="0000FF"/>
              </a:solidFill>
              <a:latin typeface="Verdana" pitchFamily="34" charset="0"/>
            </a:endParaRPr>
          </a:p>
        </p:txBody>
      </p:sp>
      <p:graphicFrame>
        <p:nvGraphicFramePr>
          <p:cNvPr id="42378" name="Group 394"/>
          <p:cNvGraphicFramePr>
            <a:graphicFrameLocks noGrp="1"/>
          </p:cNvGraphicFramePr>
          <p:nvPr>
            <p:ph type="tbl" idx="1"/>
          </p:nvPr>
        </p:nvGraphicFramePr>
        <p:xfrm>
          <a:off x="457200" y="2819400"/>
          <a:ext cx="8229600" cy="3840163"/>
        </p:xfrm>
        <a:graphic>
          <a:graphicData uri="http://schemas.openxmlformats.org/drawingml/2006/table">
            <a:tbl>
              <a:tblPr/>
              <a:tblGrid>
                <a:gridCol w="1035050"/>
                <a:gridCol w="2546350"/>
                <a:gridCol w="914400"/>
                <a:gridCol w="3733800"/>
              </a:tblGrid>
              <a:tr h="768350">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1" i="0" u="none" strike="noStrike" cap="none" spc="0" normalizeH="0" baseline="0" dirty="0" smtClean="0">
                          <a:ln w="1905"/>
                          <a:solidFill>
                            <a:srgbClr val="0000FF"/>
                          </a:solidFill>
                          <a:effectLst>
                            <a:innerShdw blurRad="69850" dist="43180" dir="5400000">
                              <a:srgbClr val="000000">
                                <a:alpha val="65000"/>
                              </a:srgbClr>
                            </a:innerShdw>
                          </a:effectLst>
                          <a:latin typeface="Arial" pitchFamily="34" charset="0"/>
                          <a:ea typeface="Calibri" pitchFamily="34" charset="0"/>
                          <a:cs typeface="Times New Roman" pitchFamily="18" charset="0"/>
                        </a:rPr>
                        <a:t>1.</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2000" b="1" i="0" u="none" strike="noStrike" cap="none" spc="0" normalizeH="0" baseline="0" dirty="0" smtClean="0">
                          <a:ln w="1905"/>
                          <a:solidFill>
                            <a:srgbClr val="0000FF"/>
                          </a:solidFill>
                          <a:effectLst>
                            <a:innerShdw blurRad="69850" dist="43180" dir="5400000">
                              <a:srgbClr val="000000">
                                <a:alpha val="65000"/>
                              </a:srgbClr>
                            </a:innerShdw>
                          </a:effectLst>
                          <a:latin typeface="Arial" pitchFamily="34" charset="0"/>
                          <a:ea typeface="Calibri" pitchFamily="34" charset="0"/>
                          <a:cs typeface="Times New Roman" pitchFamily="18" charset="0"/>
                        </a:rPr>
                        <a:t>Less vulnerable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Arial" pitchFamily="34" charset="0"/>
                          <a:ea typeface="Calibri" pitchFamily="34" charset="0"/>
                          <a:cs typeface="Times New Roman" pitchFamily="18" charset="0"/>
                        </a:rPr>
                        <a:t>If</a:t>
                      </a:r>
                    </a:p>
                  </a:txBody>
                  <a:tcPr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sz="1800" b="1" i="0" u="none" strike="noStrike" cap="none" spc="0" normalizeH="0" baseline="0" smtClean="0">
                        <a:ln w="1905"/>
                        <a:solidFill>
                          <a:srgbClr val="0000FF"/>
                        </a:solidFill>
                        <a:effectLst>
                          <a:innerShdw blurRad="69850" dist="43180" dir="5400000">
                            <a:srgbClr val="000000">
                              <a:alpha val="65000"/>
                            </a:srgbClr>
                          </a:innerShdw>
                        </a:effectLst>
                        <a:latin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68350">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Arial" pitchFamily="34" charset="0"/>
                          <a:ea typeface="Calibri" pitchFamily="34" charset="0"/>
                          <a:cs typeface="Times New Roman" pitchFamily="18" charset="0"/>
                        </a:rPr>
                        <a:t>2.</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1" i="0" u="none" strike="noStrike" cap="none" spc="0" normalizeH="0" baseline="0" dirty="0" smtClean="0">
                          <a:ln w="1905"/>
                          <a:solidFill>
                            <a:srgbClr val="0000FF"/>
                          </a:solidFill>
                          <a:effectLst>
                            <a:innerShdw blurRad="69850" dist="43180" dir="5400000">
                              <a:srgbClr val="000000">
                                <a:alpha val="65000"/>
                              </a:srgbClr>
                            </a:innerShdw>
                          </a:effectLst>
                          <a:latin typeface="Arial" pitchFamily="34" charset="0"/>
                          <a:ea typeface="Calibri" pitchFamily="34" charset="0"/>
                          <a:cs typeface="Times New Roman" pitchFamily="18" charset="0"/>
                        </a:rPr>
                        <a:t>Moderately Vulnerable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Arial" pitchFamily="34" charset="0"/>
                          <a:ea typeface="Calibri" pitchFamily="34" charset="0"/>
                          <a:cs typeface="Times New Roman" pitchFamily="18" charset="0"/>
                        </a:rPr>
                        <a:t>If</a:t>
                      </a:r>
                    </a:p>
                  </a:txBody>
                  <a:tcPr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sz="1800" b="1" i="0" u="none" strike="noStrike" cap="none" spc="0" normalizeH="0" baseline="0" smtClean="0">
                        <a:ln w="1905"/>
                        <a:solidFill>
                          <a:srgbClr val="0000FF"/>
                        </a:solidFill>
                        <a:effectLst>
                          <a:innerShdw blurRad="69850" dist="43180" dir="5400000">
                            <a:srgbClr val="000000">
                              <a:alpha val="65000"/>
                            </a:srgbClr>
                          </a:innerShdw>
                        </a:effectLst>
                        <a:latin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66763">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Arial" pitchFamily="34" charset="0"/>
                          <a:ea typeface="Calibri" pitchFamily="34" charset="0"/>
                          <a:cs typeface="Times New Roman" pitchFamily="18" charset="0"/>
                        </a:rPr>
                        <a:t>3.</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Arial" pitchFamily="34" charset="0"/>
                          <a:ea typeface="Calibri" pitchFamily="34" charset="0"/>
                          <a:cs typeface="Times New Roman" pitchFamily="18" charset="0"/>
                        </a:rPr>
                        <a:t>Vulnerable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Arial" pitchFamily="34" charset="0"/>
                          <a:ea typeface="Calibri" pitchFamily="34" charset="0"/>
                          <a:cs typeface="Times New Roman" pitchFamily="18" charset="0"/>
                        </a:rPr>
                        <a:t>If</a:t>
                      </a:r>
                    </a:p>
                  </a:txBody>
                  <a:tcPr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sz="1800" b="1" i="0" u="none" strike="noStrike" cap="none" spc="0" normalizeH="0" baseline="0" smtClean="0">
                        <a:ln w="1905"/>
                        <a:solidFill>
                          <a:srgbClr val="0000FF"/>
                        </a:solidFill>
                        <a:effectLst>
                          <a:innerShdw blurRad="69850" dist="43180" dir="5400000">
                            <a:srgbClr val="000000">
                              <a:alpha val="65000"/>
                            </a:srgbClr>
                          </a:innerShdw>
                        </a:effectLst>
                        <a:latin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68350">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1" i="0" u="none" strike="noStrike" cap="none" spc="0" normalizeH="0" baseline="0" dirty="0" smtClean="0">
                          <a:ln w="1905"/>
                          <a:solidFill>
                            <a:srgbClr val="0000FF"/>
                          </a:solidFill>
                          <a:effectLst>
                            <a:innerShdw blurRad="69850" dist="43180" dir="5400000">
                              <a:srgbClr val="000000">
                                <a:alpha val="65000"/>
                              </a:srgbClr>
                            </a:innerShdw>
                          </a:effectLst>
                          <a:latin typeface="Arial" pitchFamily="34" charset="0"/>
                          <a:ea typeface="Calibri" pitchFamily="34" charset="0"/>
                          <a:cs typeface="Times New Roman" pitchFamily="18" charset="0"/>
                        </a:rPr>
                        <a:t>4.</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Arial" pitchFamily="34" charset="0"/>
                          <a:ea typeface="Calibri" pitchFamily="34" charset="0"/>
                          <a:cs typeface="Times New Roman" pitchFamily="18" charset="0"/>
                        </a:rPr>
                        <a:t>Highly vulnerable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Arial" pitchFamily="34" charset="0"/>
                          <a:ea typeface="Calibri" pitchFamily="34" charset="0"/>
                          <a:cs typeface="Times New Roman" pitchFamily="18" charset="0"/>
                        </a:rPr>
                        <a:t>If</a:t>
                      </a:r>
                    </a:p>
                  </a:txBody>
                  <a:tcPr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sz="1800" b="1" i="0" u="none" strike="noStrike" cap="none" spc="0" normalizeH="0" baseline="0" smtClean="0">
                        <a:ln w="1905"/>
                        <a:solidFill>
                          <a:srgbClr val="0000FF"/>
                        </a:solidFill>
                        <a:effectLst>
                          <a:innerShdw blurRad="69850" dist="43180" dir="5400000">
                            <a:srgbClr val="000000">
                              <a:alpha val="65000"/>
                            </a:srgbClr>
                          </a:innerShdw>
                        </a:effectLst>
                        <a:latin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68350">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1" i="0" u="none" strike="noStrike" cap="none" spc="0" normalizeH="0" baseline="0" dirty="0" smtClean="0">
                          <a:ln w="1905"/>
                          <a:solidFill>
                            <a:srgbClr val="0000FF"/>
                          </a:solidFill>
                          <a:effectLst>
                            <a:innerShdw blurRad="69850" dist="43180" dir="5400000">
                              <a:srgbClr val="000000">
                                <a:alpha val="65000"/>
                              </a:srgbClr>
                            </a:innerShdw>
                          </a:effectLst>
                          <a:latin typeface="Arial" pitchFamily="34" charset="0"/>
                          <a:ea typeface="Calibri" pitchFamily="34" charset="0"/>
                          <a:cs typeface="Times New Roman" pitchFamily="18" charset="0"/>
                        </a:rPr>
                        <a:t>5.</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1" i="0" u="none" strike="noStrike" cap="none" spc="0" normalizeH="0" baseline="0" dirty="0" smtClean="0">
                          <a:ln w="1905"/>
                          <a:solidFill>
                            <a:srgbClr val="0000FF"/>
                          </a:solidFill>
                          <a:effectLst>
                            <a:innerShdw blurRad="69850" dist="43180" dir="5400000">
                              <a:srgbClr val="000000">
                                <a:alpha val="65000"/>
                              </a:srgbClr>
                            </a:innerShdw>
                          </a:effectLst>
                          <a:latin typeface="Arial" pitchFamily="34" charset="0"/>
                          <a:ea typeface="Calibri" pitchFamily="34" charset="0"/>
                          <a:cs typeface="Times New Roman" pitchFamily="18" charset="0"/>
                        </a:rPr>
                        <a:t>Very highly vulnerable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Arial" pitchFamily="34" charset="0"/>
                          <a:ea typeface="Calibri" pitchFamily="34" charset="0"/>
                          <a:cs typeface="Times New Roman" pitchFamily="18" charset="0"/>
                        </a:rPr>
                        <a:t>If</a:t>
                      </a:r>
                    </a:p>
                  </a:txBody>
                  <a:tcPr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sz="1800" b="1" i="0" u="none" strike="noStrike" cap="none" spc="0" normalizeH="0" baseline="0" dirty="0" smtClean="0">
                        <a:ln w="1905"/>
                        <a:solidFill>
                          <a:srgbClr val="0000FF"/>
                        </a:solidFill>
                        <a:effectLst>
                          <a:innerShdw blurRad="69850" dist="43180" dir="5400000">
                            <a:srgbClr val="000000">
                              <a:alpha val="65000"/>
                            </a:srgbClr>
                          </a:innerShdw>
                        </a:effectLst>
                        <a:latin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3083" name="Rectangle 14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pPr eaLnBrk="0" hangingPunct="0"/>
            <a:endParaRPr lang="en-IN"/>
          </a:p>
        </p:txBody>
      </p:sp>
      <p:graphicFrame>
        <p:nvGraphicFramePr>
          <p:cNvPr id="3074" name="Object 143"/>
          <p:cNvGraphicFramePr>
            <a:graphicFrameLocks noChangeAspect="1"/>
          </p:cNvGraphicFramePr>
          <p:nvPr/>
        </p:nvGraphicFramePr>
        <p:xfrm>
          <a:off x="642910" y="1214422"/>
          <a:ext cx="3124200" cy="404813"/>
        </p:xfrm>
        <a:graphic>
          <a:graphicData uri="http://schemas.openxmlformats.org/presentationml/2006/ole">
            <p:oleObj spid="_x0000_s84994" name="Equation" r:id="rId3" imgW="1790700" imgH="228600" progId="">
              <p:embed/>
            </p:oleObj>
          </a:graphicData>
        </a:graphic>
      </p:graphicFrame>
      <p:sp>
        <p:nvSpPr>
          <p:cNvPr id="3084" name="Rectangle 14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pPr eaLnBrk="0" hangingPunct="0"/>
            <a:endParaRPr lang="en-IN"/>
          </a:p>
        </p:txBody>
      </p:sp>
      <p:graphicFrame>
        <p:nvGraphicFramePr>
          <p:cNvPr id="3075" name="Object 145"/>
          <p:cNvGraphicFramePr>
            <a:graphicFrameLocks noChangeAspect="1"/>
          </p:cNvGraphicFramePr>
          <p:nvPr/>
        </p:nvGraphicFramePr>
        <p:xfrm>
          <a:off x="4714876" y="1214422"/>
          <a:ext cx="762000" cy="381000"/>
        </p:xfrm>
        <a:graphic>
          <a:graphicData uri="http://schemas.openxmlformats.org/presentationml/2006/ole">
            <p:oleObj spid="_x0000_s84995" name="Equation" r:id="rId4" imgW="381000" imgH="228600" progId="">
              <p:embed/>
            </p:oleObj>
          </a:graphicData>
        </a:graphic>
      </p:graphicFrame>
      <p:sp>
        <p:nvSpPr>
          <p:cNvPr id="3085" name="Rectangle 396"/>
          <p:cNvSpPr>
            <a:spLocks noChangeArrowheads="1"/>
          </p:cNvSpPr>
          <p:nvPr/>
        </p:nvSpPr>
        <p:spPr bwMode="auto">
          <a:xfrm>
            <a:off x="0" y="3314700"/>
            <a:ext cx="9144000" cy="0"/>
          </a:xfrm>
          <a:prstGeom prst="rect">
            <a:avLst/>
          </a:prstGeom>
          <a:noFill/>
          <a:ln w="9525">
            <a:noFill/>
            <a:miter lim="800000"/>
            <a:headEnd/>
            <a:tailEnd/>
          </a:ln>
        </p:spPr>
        <p:txBody>
          <a:bodyPr wrap="none" anchor="ctr">
            <a:spAutoFit/>
          </a:bodyPr>
          <a:lstStyle/>
          <a:p>
            <a:pPr eaLnBrk="0" hangingPunct="0"/>
            <a:endParaRPr lang="en-IN"/>
          </a:p>
        </p:txBody>
      </p:sp>
      <p:graphicFrame>
        <p:nvGraphicFramePr>
          <p:cNvPr id="3076" name="Object 395"/>
          <p:cNvGraphicFramePr>
            <a:graphicFrameLocks noChangeAspect="1"/>
          </p:cNvGraphicFramePr>
          <p:nvPr/>
        </p:nvGraphicFramePr>
        <p:xfrm>
          <a:off x="5638800" y="2971800"/>
          <a:ext cx="2057400" cy="457200"/>
        </p:xfrm>
        <a:graphic>
          <a:graphicData uri="http://schemas.openxmlformats.org/presentationml/2006/ole">
            <p:oleObj spid="_x0000_s84996" name="Equation" r:id="rId5" imgW="685800" imgH="228600" progId="">
              <p:embed/>
            </p:oleObj>
          </a:graphicData>
        </a:graphic>
      </p:graphicFrame>
      <p:sp>
        <p:nvSpPr>
          <p:cNvPr id="3086" name="Rectangle 398"/>
          <p:cNvSpPr>
            <a:spLocks noChangeArrowheads="1"/>
          </p:cNvSpPr>
          <p:nvPr/>
        </p:nvSpPr>
        <p:spPr bwMode="auto">
          <a:xfrm>
            <a:off x="0" y="3314700"/>
            <a:ext cx="9144000" cy="0"/>
          </a:xfrm>
          <a:prstGeom prst="rect">
            <a:avLst/>
          </a:prstGeom>
          <a:noFill/>
          <a:ln w="9525">
            <a:noFill/>
            <a:miter lim="800000"/>
            <a:headEnd/>
            <a:tailEnd/>
          </a:ln>
        </p:spPr>
        <p:txBody>
          <a:bodyPr wrap="none" anchor="ctr">
            <a:spAutoFit/>
          </a:bodyPr>
          <a:lstStyle/>
          <a:p>
            <a:pPr eaLnBrk="0" hangingPunct="0"/>
            <a:endParaRPr lang="en-IN"/>
          </a:p>
        </p:txBody>
      </p:sp>
      <p:graphicFrame>
        <p:nvGraphicFramePr>
          <p:cNvPr id="3077" name="Object 397"/>
          <p:cNvGraphicFramePr>
            <a:graphicFrameLocks noChangeAspect="1"/>
          </p:cNvGraphicFramePr>
          <p:nvPr/>
        </p:nvGraphicFramePr>
        <p:xfrm>
          <a:off x="5638800" y="3810000"/>
          <a:ext cx="2209800" cy="403225"/>
        </p:xfrm>
        <a:graphic>
          <a:graphicData uri="http://schemas.openxmlformats.org/presentationml/2006/ole">
            <p:oleObj spid="_x0000_s84997" name="Equation" r:id="rId6" imgW="736600" imgH="228600" progId="">
              <p:embed/>
            </p:oleObj>
          </a:graphicData>
        </a:graphic>
      </p:graphicFrame>
      <p:sp>
        <p:nvSpPr>
          <p:cNvPr id="3087" name="Rectangle 400"/>
          <p:cNvSpPr>
            <a:spLocks noChangeArrowheads="1"/>
          </p:cNvSpPr>
          <p:nvPr/>
        </p:nvSpPr>
        <p:spPr bwMode="auto">
          <a:xfrm>
            <a:off x="0" y="3314700"/>
            <a:ext cx="9144000" cy="0"/>
          </a:xfrm>
          <a:prstGeom prst="rect">
            <a:avLst/>
          </a:prstGeom>
          <a:noFill/>
          <a:ln w="9525">
            <a:noFill/>
            <a:miter lim="800000"/>
            <a:headEnd/>
            <a:tailEnd/>
          </a:ln>
        </p:spPr>
        <p:txBody>
          <a:bodyPr wrap="none" anchor="ctr">
            <a:spAutoFit/>
          </a:bodyPr>
          <a:lstStyle/>
          <a:p>
            <a:pPr eaLnBrk="0" hangingPunct="0"/>
            <a:endParaRPr lang="en-IN"/>
          </a:p>
        </p:txBody>
      </p:sp>
      <p:graphicFrame>
        <p:nvGraphicFramePr>
          <p:cNvPr id="3078" name="Object 399"/>
          <p:cNvGraphicFramePr>
            <a:graphicFrameLocks noChangeAspect="1"/>
          </p:cNvGraphicFramePr>
          <p:nvPr/>
        </p:nvGraphicFramePr>
        <p:xfrm>
          <a:off x="5638800" y="4572000"/>
          <a:ext cx="1981200" cy="393700"/>
        </p:xfrm>
        <a:graphic>
          <a:graphicData uri="http://schemas.openxmlformats.org/presentationml/2006/ole">
            <p:oleObj spid="_x0000_s84998" name="Equation" r:id="rId7" imgW="749300" imgH="228600" progId="">
              <p:embed/>
            </p:oleObj>
          </a:graphicData>
        </a:graphic>
      </p:graphicFrame>
      <p:sp>
        <p:nvSpPr>
          <p:cNvPr id="3088" name="Rectangle 402"/>
          <p:cNvSpPr>
            <a:spLocks noChangeArrowheads="1"/>
          </p:cNvSpPr>
          <p:nvPr/>
        </p:nvSpPr>
        <p:spPr bwMode="auto">
          <a:xfrm>
            <a:off x="0" y="3314700"/>
            <a:ext cx="9144000" cy="0"/>
          </a:xfrm>
          <a:prstGeom prst="rect">
            <a:avLst/>
          </a:prstGeom>
          <a:noFill/>
          <a:ln w="9525">
            <a:noFill/>
            <a:miter lim="800000"/>
            <a:headEnd/>
            <a:tailEnd/>
          </a:ln>
        </p:spPr>
        <p:txBody>
          <a:bodyPr wrap="none" anchor="ctr">
            <a:spAutoFit/>
          </a:bodyPr>
          <a:lstStyle/>
          <a:p>
            <a:pPr eaLnBrk="0" hangingPunct="0"/>
            <a:endParaRPr lang="en-IN"/>
          </a:p>
        </p:txBody>
      </p:sp>
      <p:graphicFrame>
        <p:nvGraphicFramePr>
          <p:cNvPr id="3079" name="Object 401"/>
          <p:cNvGraphicFramePr>
            <a:graphicFrameLocks noChangeAspect="1"/>
          </p:cNvGraphicFramePr>
          <p:nvPr/>
        </p:nvGraphicFramePr>
        <p:xfrm>
          <a:off x="5486400" y="5334000"/>
          <a:ext cx="2362200" cy="401638"/>
        </p:xfrm>
        <a:graphic>
          <a:graphicData uri="http://schemas.openxmlformats.org/presentationml/2006/ole">
            <p:oleObj spid="_x0000_s84999" name="Equation" r:id="rId8" imgW="749300" imgH="228600" progId="">
              <p:embed/>
            </p:oleObj>
          </a:graphicData>
        </a:graphic>
      </p:graphicFrame>
      <p:sp>
        <p:nvSpPr>
          <p:cNvPr id="3089" name="Rectangle 404"/>
          <p:cNvSpPr>
            <a:spLocks noChangeArrowheads="1"/>
          </p:cNvSpPr>
          <p:nvPr/>
        </p:nvSpPr>
        <p:spPr bwMode="auto">
          <a:xfrm>
            <a:off x="0" y="3314700"/>
            <a:ext cx="9144000" cy="0"/>
          </a:xfrm>
          <a:prstGeom prst="rect">
            <a:avLst/>
          </a:prstGeom>
          <a:noFill/>
          <a:ln w="9525">
            <a:noFill/>
            <a:miter lim="800000"/>
            <a:headEnd/>
            <a:tailEnd/>
          </a:ln>
        </p:spPr>
        <p:txBody>
          <a:bodyPr wrap="none" anchor="ctr">
            <a:spAutoFit/>
          </a:bodyPr>
          <a:lstStyle/>
          <a:p>
            <a:pPr eaLnBrk="0" hangingPunct="0"/>
            <a:endParaRPr lang="en-IN"/>
          </a:p>
        </p:txBody>
      </p:sp>
      <p:graphicFrame>
        <p:nvGraphicFramePr>
          <p:cNvPr id="3080" name="Object 403"/>
          <p:cNvGraphicFramePr>
            <a:graphicFrameLocks noChangeAspect="1"/>
          </p:cNvGraphicFramePr>
          <p:nvPr/>
        </p:nvGraphicFramePr>
        <p:xfrm>
          <a:off x="5562600" y="6096000"/>
          <a:ext cx="2133600" cy="431800"/>
        </p:xfrm>
        <a:graphic>
          <a:graphicData uri="http://schemas.openxmlformats.org/presentationml/2006/ole">
            <p:oleObj spid="_x0000_s85000" name="Equation" r:id="rId9" imgW="685800" imgH="228600" progId="">
              <p:embed/>
            </p:oleObj>
          </a:graphicData>
        </a:graphic>
      </p:graphicFrame>
      <p:pic>
        <p:nvPicPr>
          <p:cNvPr id="3090" name="Picture 22" descr="betacurve.jpg"/>
          <p:cNvPicPr>
            <a:picLocks noChangeAspect="1"/>
          </p:cNvPicPr>
          <p:nvPr/>
        </p:nvPicPr>
        <p:blipFill>
          <a:blip r:embed="rId10" cstate="print"/>
          <a:srcRect/>
          <a:stretch>
            <a:fillRect/>
          </a:stretch>
        </p:blipFill>
        <p:spPr bwMode="auto">
          <a:xfrm>
            <a:off x="5562600" y="0"/>
            <a:ext cx="3581400" cy="27432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3" descr="Zone - State"/>
          <p:cNvPicPr>
            <a:picLocks noChangeAspect="1" noChangeArrowheads="1"/>
          </p:cNvPicPr>
          <p:nvPr/>
        </p:nvPicPr>
        <p:blipFill>
          <a:blip r:embed="rId2" cstate="print"/>
          <a:srcRect/>
          <a:stretch>
            <a:fillRect/>
          </a:stretch>
        </p:blipFill>
        <p:spPr bwMode="auto">
          <a:xfrm>
            <a:off x="1828800" y="609600"/>
            <a:ext cx="4953000" cy="5943600"/>
          </a:xfrm>
          <a:prstGeom prst="rect">
            <a:avLst/>
          </a:prstGeom>
          <a:ln>
            <a:headEnd/>
            <a:tailEnd/>
          </a:ln>
          <a:effectLst>
            <a:glow rad="76200">
              <a:schemeClr val="accent5">
                <a:tint val="30000"/>
                <a:shade val="95000"/>
                <a:satMod val="300000"/>
                <a:alpha val="50000"/>
              </a:schemeClr>
            </a:glow>
            <a:outerShdw blurRad="63500" sx="102000" sy="102000" algn="ctr" rotWithShape="0">
              <a:prstClr val="black">
                <a:alpha val="40000"/>
              </a:prstClr>
            </a:outerShdw>
          </a:effectLst>
        </p:spPr>
        <p:style>
          <a:lnRef idx="0">
            <a:schemeClr val="accent5"/>
          </a:lnRef>
          <a:fillRef idx="3">
            <a:schemeClr val="accent5"/>
          </a:fillRef>
          <a:effectRef idx="3">
            <a:schemeClr val="accent5"/>
          </a:effectRef>
          <a:fontRef idx="minor">
            <a:schemeClr val="lt1"/>
          </a:fontRef>
        </p:style>
      </p:pic>
      <p:sp>
        <p:nvSpPr>
          <p:cNvPr id="360453" name="Text Box 5"/>
          <p:cNvSpPr txBox="1">
            <a:spLocks noChangeArrowheads="1"/>
          </p:cNvSpPr>
          <p:nvPr/>
        </p:nvSpPr>
        <p:spPr bwMode="auto">
          <a:xfrm>
            <a:off x="304800" y="48680"/>
            <a:ext cx="8610600" cy="523220"/>
          </a:xfrm>
          <a:prstGeom prst="rect">
            <a:avLst/>
          </a:prstGeom>
          <a:noFill/>
          <a:ln w="9525">
            <a:noFill/>
            <a:miter lim="800000"/>
            <a:headEnd/>
            <a:tailEnd/>
          </a:ln>
          <a:effectLst/>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spcBef>
                <a:spcPct val="50000"/>
              </a:spcBef>
              <a:defRPr/>
            </a:pPr>
            <a:r>
              <a:rPr lang="en-US" sz="2800" b="1" dirty="0">
                <a:ln w="11430"/>
                <a:solidFill>
                  <a:srgbClr val="FF0000"/>
                </a:solidFill>
                <a:latin typeface="Verdana" pitchFamily="34" charset="0"/>
                <a:cs typeface="+mn-cs"/>
              </a:rPr>
              <a:t>Application to Tamil Nadu State, India</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271" name="Group 55"/>
          <p:cNvGraphicFramePr>
            <a:graphicFrameLocks noGrp="1"/>
          </p:cNvGraphicFramePr>
          <p:nvPr>
            <p:ph idx="4294967295"/>
          </p:nvPr>
        </p:nvGraphicFramePr>
        <p:xfrm>
          <a:off x="152400" y="1071546"/>
          <a:ext cx="8777317" cy="5500726"/>
        </p:xfrm>
        <a:graphic>
          <a:graphicData uri="http://schemas.openxmlformats.org/drawingml/2006/table">
            <a:tbl>
              <a:tblPr>
                <a:tableStyleId>{E8B1032C-EA38-4F05-BA0D-38AFFFC7BED3}</a:tableStyleId>
              </a:tblPr>
              <a:tblGrid>
                <a:gridCol w="1960890"/>
                <a:gridCol w="2147641"/>
                <a:gridCol w="2334393"/>
                <a:gridCol w="2334393"/>
              </a:tblGrid>
              <a:tr h="81441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u="none" strike="noStrike" cap="none" spc="0" normalizeH="0" baseline="0" dirty="0" smtClean="0">
                          <a:ln w="1905"/>
                          <a:solidFill>
                            <a:srgbClr val="0000FF"/>
                          </a:solidFill>
                          <a:effectLst>
                            <a:innerShdw blurRad="69850" dist="43180" dir="5400000">
                              <a:srgbClr val="000000">
                                <a:alpha val="65000"/>
                              </a:srgbClr>
                            </a:innerShdw>
                          </a:effectLst>
                        </a:rPr>
                        <a:t>Demographic Vulnerability</a:t>
                      </a:r>
                      <a:endParaRPr kumimoji="0" lang="en-US" sz="2000" b="1" i="0" u="none" strike="noStrike" cap="none" spc="0" normalizeH="0" baseline="0" dirty="0" smtClean="0">
                        <a:ln w="1905"/>
                        <a:solidFill>
                          <a:srgbClr val="0000FF"/>
                        </a:solidFill>
                        <a:effectLst>
                          <a:innerShdw blurRad="69850" dist="43180" dir="5400000">
                            <a:srgbClr val="000000">
                              <a:alpha val="65000"/>
                            </a:srgbClr>
                          </a:innerShdw>
                        </a:effectLst>
                        <a:latin typeface="Arial" charset="0"/>
                      </a:endParaRPr>
                    </a:p>
                  </a:txBody>
                  <a:tcPr anchor="ctr" horzOverflow="overflow"/>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1" u="none" strike="noStrike" cap="none" spc="0" normalizeH="0" baseline="0" dirty="0" smtClean="0">
                          <a:ln w="1905"/>
                          <a:solidFill>
                            <a:srgbClr val="0000FF"/>
                          </a:solidFill>
                          <a:effectLst>
                            <a:innerShdw blurRad="69850" dist="43180" dir="5400000">
                              <a:srgbClr val="000000">
                                <a:alpha val="65000"/>
                              </a:srgbClr>
                            </a:innerShdw>
                          </a:effectLst>
                        </a:rPr>
                        <a:t>Climatic Vulnerability</a:t>
                      </a:r>
                      <a:endParaRPr kumimoji="0" lang="en-US" sz="2000" b="1" i="0" u="none" strike="noStrike" cap="none" spc="0" normalizeH="0" baseline="0" dirty="0" smtClean="0">
                        <a:ln w="1905"/>
                        <a:solidFill>
                          <a:srgbClr val="0000FF"/>
                        </a:solidFill>
                        <a:effectLst>
                          <a:innerShdw blurRad="69850" dist="43180" dir="5400000">
                            <a:srgbClr val="000000">
                              <a:alpha val="65000"/>
                            </a:srgbClr>
                          </a:innerShdw>
                        </a:effectLst>
                        <a:latin typeface="Arial" charset="0"/>
                      </a:endParaRPr>
                    </a:p>
                  </a:txBody>
                  <a:tcPr anchor="ctr" horzOverflow="overflow"/>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1" u="none" strike="noStrike" cap="none" spc="0" normalizeH="0" baseline="0" dirty="0" smtClean="0">
                          <a:ln w="1905"/>
                          <a:solidFill>
                            <a:srgbClr val="0000FF"/>
                          </a:solidFill>
                          <a:effectLst>
                            <a:innerShdw blurRad="69850" dist="43180" dir="5400000">
                              <a:srgbClr val="000000">
                                <a:alpha val="65000"/>
                              </a:srgbClr>
                            </a:innerShdw>
                          </a:effectLst>
                        </a:rPr>
                        <a:t>Agricultural</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1" u="none" strike="noStrike" cap="none" spc="0" normalizeH="0" baseline="0" dirty="0" smtClean="0">
                          <a:ln w="1905"/>
                          <a:solidFill>
                            <a:srgbClr val="0000FF"/>
                          </a:solidFill>
                          <a:effectLst>
                            <a:innerShdw blurRad="69850" dist="43180" dir="5400000">
                              <a:srgbClr val="000000">
                                <a:alpha val="65000"/>
                              </a:srgbClr>
                            </a:innerShdw>
                          </a:effectLst>
                        </a:rPr>
                        <a:t>Vulnerability</a:t>
                      </a:r>
                      <a:endParaRPr kumimoji="0" lang="en-US" sz="2000" b="1" i="0" u="none" strike="noStrike" cap="none" spc="0" normalizeH="0" baseline="0" dirty="0" smtClean="0">
                        <a:ln w="1905"/>
                        <a:solidFill>
                          <a:srgbClr val="0000FF"/>
                        </a:solidFill>
                        <a:effectLst>
                          <a:innerShdw blurRad="69850" dist="43180" dir="5400000">
                            <a:srgbClr val="000000">
                              <a:alpha val="65000"/>
                            </a:srgbClr>
                          </a:innerShdw>
                        </a:effectLst>
                        <a:latin typeface="Arial" charset="0"/>
                      </a:endParaRPr>
                    </a:p>
                  </a:txBody>
                  <a:tcPr anchor="ctr" horzOverflow="overflow"/>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1" u="none" strike="noStrike" cap="none" spc="0" normalizeH="0" baseline="0" smtClean="0">
                          <a:ln w="1905"/>
                          <a:solidFill>
                            <a:srgbClr val="0000FF"/>
                          </a:solidFill>
                          <a:effectLst>
                            <a:innerShdw blurRad="69850" dist="43180" dir="5400000">
                              <a:srgbClr val="000000">
                                <a:alpha val="65000"/>
                              </a:srgbClr>
                            </a:innerShdw>
                          </a:effectLst>
                        </a:rPr>
                        <a:t>Occupational</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1" u="none" strike="noStrike" cap="none" spc="0" normalizeH="0" baseline="0" smtClean="0">
                          <a:ln w="1905"/>
                          <a:solidFill>
                            <a:srgbClr val="0000FF"/>
                          </a:solidFill>
                          <a:effectLst>
                            <a:innerShdw blurRad="69850" dist="43180" dir="5400000">
                              <a:srgbClr val="000000">
                                <a:alpha val="65000"/>
                              </a:srgbClr>
                            </a:innerShdw>
                          </a:effectLst>
                        </a:rPr>
                        <a:t>Vulnerability</a:t>
                      </a:r>
                      <a:endPar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Arial" charset="0"/>
                      </a:endParaRPr>
                    </a:p>
                  </a:txBody>
                  <a:tcPr anchor="ctr" horzOverflow="overflow"/>
                </a:tc>
              </a:tr>
              <a:tr h="4686316">
                <a:tc>
                  <a:txBody>
                    <a:bodyPr/>
                    <a:lstStyle/>
                    <a:p>
                      <a:pPr marL="231775" marR="0" lvl="0" indent="-231775" algn="l" defTabSz="914400" rtl="0" eaLnBrk="1" fontAlgn="base" latinLnBrk="0" hangingPunct="1">
                        <a:lnSpc>
                          <a:spcPct val="100000"/>
                        </a:lnSpc>
                        <a:spcBef>
                          <a:spcPct val="0"/>
                        </a:spcBef>
                        <a:spcAft>
                          <a:spcPct val="0"/>
                        </a:spcAft>
                        <a:buClrTx/>
                        <a:buSzTx/>
                        <a:buFontTx/>
                        <a:buNone/>
                        <a:tabLst/>
                      </a:pPr>
                      <a:r>
                        <a:rPr kumimoji="0" lang="en-US" sz="2000" b="1" u="none" strike="noStrike" cap="none" spc="0" normalizeH="0" baseline="0" dirty="0" smtClean="0">
                          <a:ln w="1905"/>
                          <a:solidFill>
                            <a:srgbClr val="0000FF"/>
                          </a:solidFill>
                          <a:effectLst>
                            <a:innerShdw blurRad="69850" dist="43180" dir="5400000">
                              <a:srgbClr val="000000">
                                <a:alpha val="65000"/>
                              </a:srgbClr>
                            </a:innerShdw>
                          </a:effectLst>
                        </a:rPr>
                        <a:t>1.	Density of population</a:t>
                      </a:r>
                    </a:p>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en-US" sz="2000" b="1" u="none" strike="noStrike" cap="none" spc="0" normalizeH="0" baseline="0" dirty="0" smtClean="0">
                        <a:ln w="1905"/>
                        <a:solidFill>
                          <a:srgbClr val="0000FF"/>
                        </a:solidFill>
                        <a:effectLst>
                          <a:innerShdw blurRad="69850" dist="43180" dir="5400000">
                            <a:srgbClr val="000000">
                              <a:alpha val="65000"/>
                            </a:srgbClr>
                          </a:innerShdw>
                        </a:effectLst>
                      </a:endParaRPr>
                    </a:p>
                    <a:p>
                      <a:pPr marL="342900" marR="0" lvl="0" indent="-342900" algn="l" defTabSz="914400" rtl="0" eaLnBrk="1" fontAlgn="base" latinLnBrk="0" hangingPunct="1">
                        <a:lnSpc>
                          <a:spcPct val="100000"/>
                        </a:lnSpc>
                        <a:spcBef>
                          <a:spcPct val="0"/>
                        </a:spcBef>
                        <a:spcAft>
                          <a:spcPct val="0"/>
                        </a:spcAft>
                        <a:buClrTx/>
                        <a:buSzTx/>
                        <a:buFontTx/>
                        <a:buAutoNum type="arabicPeriod" startAt="2"/>
                        <a:tabLst/>
                      </a:pPr>
                      <a:r>
                        <a:rPr kumimoji="0" lang="en-US" sz="2000" b="1" u="none" strike="noStrike" cap="none" spc="0" normalizeH="0" baseline="0" dirty="0" smtClean="0">
                          <a:ln w="1905"/>
                          <a:solidFill>
                            <a:srgbClr val="0000FF"/>
                          </a:solidFill>
                          <a:effectLst>
                            <a:innerShdw blurRad="69850" dist="43180" dir="5400000">
                              <a:srgbClr val="000000">
                                <a:alpha val="65000"/>
                              </a:srgbClr>
                            </a:innerShdw>
                          </a:effectLst>
                        </a:rPr>
                        <a:t>Literacy rate</a:t>
                      </a:r>
                    </a:p>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en-US" sz="2000" b="1" u="none" strike="noStrike" cap="none" spc="0" normalizeH="0" baseline="0" dirty="0" smtClean="0">
                        <a:ln w="1905"/>
                        <a:solidFill>
                          <a:srgbClr val="0000FF"/>
                        </a:solidFill>
                        <a:effectLst>
                          <a:innerShdw blurRad="69850" dist="43180" dir="5400000">
                            <a:srgbClr val="000000">
                              <a:alpha val="65000"/>
                            </a:srgbClr>
                          </a:innerShdw>
                        </a:effectLst>
                      </a:endParaRPr>
                    </a:p>
                  </a:txBody>
                  <a:tcPr horzOverflow="overflow"/>
                </a:tc>
                <a:tc>
                  <a:txBody>
                    <a:bodyPr/>
                    <a:lstStyle/>
                    <a:p>
                      <a:pPr marL="342900" marR="0" lvl="0" indent="-342900" algn="l" defTabSz="914400" rtl="0" eaLnBrk="1" fontAlgn="base" latinLnBrk="0" hangingPunct="1">
                        <a:lnSpc>
                          <a:spcPct val="100000"/>
                        </a:lnSpc>
                        <a:spcBef>
                          <a:spcPct val="0"/>
                        </a:spcBef>
                        <a:spcAft>
                          <a:spcPts val="600"/>
                        </a:spcAft>
                        <a:buClrTx/>
                        <a:buSzTx/>
                        <a:buFontTx/>
                        <a:buNone/>
                        <a:tabLst/>
                      </a:pPr>
                      <a:r>
                        <a:rPr kumimoji="0" lang="en-US" sz="2000" b="1" u="none" strike="noStrike" cap="none" spc="0" normalizeH="0" baseline="0" dirty="0" smtClean="0">
                          <a:ln w="1905"/>
                          <a:solidFill>
                            <a:srgbClr val="0000FF"/>
                          </a:solidFill>
                          <a:effectLst>
                            <a:innerShdw blurRad="69850" dist="43180" dir="5400000">
                              <a:srgbClr val="000000">
                                <a:alpha val="65000"/>
                              </a:srgbClr>
                            </a:innerShdw>
                          </a:effectLst>
                        </a:rPr>
                        <a:t>Variance in </a:t>
                      </a:r>
                    </a:p>
                    <a:p>
                      <a:pPr marL="173038" marR="0" lvl="0" indent="-173038" algn="l" defTabSz="914400" rtl="0" eaLnBrk="1" fontAlgn="base" latinLnBrk="0" hangingPunct="1">
                        <a:lnSpc>
                          <a:spcPct val="100000"/>
                        </a:lnSpc>
                        <a:spcBef>
                          <a:spcPct val="0"/>
                        </a:spcBef>
                        <a:spcAft>
                          <a:spcPts val="600"/>
                        </a:spcAft>
                        <a:buClrTx/>
                        <a:buSzTx/>
                        <a:buFontTx/>
                        <a:buNone/>
                        <a:tabLst/>
                      </a:pPr>
                      <a:r>
                        <a:rPr kumimoji="0" lang="en-US" sz="2000" b="1" u="none" strike="noStrike" cap="none" spc="0" normalizeH="0" baseline="0" dirty="0" smtClean="0">
                          <a:ln w="1905"/>
                          <a:solidFill>
                            <a:srgbClr val="0000FF"/>
                          </a:solidFill>
                          <a:effectLst>
                            <a:innerShdw blurRad="69850" dist="43180" dir="5400000">
                              <a:srgbClr val="000000">
                                <a:alpha val="65000"/>
                              </a:srgbClr>
                            </a:innerShdw>
                          </a:effectLst>
                        </a:rPr>
                        <a:t>1.annual rainfall</a:t>
                      </a:r>
                    </a:p>
                    <a:p>
                      <a:pPr marL="173038" marR="0" lvl="0" indent="-173038" algn="l" defTabSz="914400" rtl="0" eaLnBrk="1" fontAlgn="base" latinLnBrk="0" hangingPunct="1">
                        <a:lnSpc>
                          <a:spcPct val="100000"/>
                        </a:lnSpc>
                        <a:spcBef>
                          <a:spcPct val="0"/>
                        </a:spcBef>
                        <a:spcAft>
                          <a:spcPts val="600"/>
                        </a:spcAft>
                        <a:buClrTx/>
                        <a:buSzTx/>
                        <a:buFontTx/>
                        <a:buNone/>
                        <a:tabLst/>
                      </a:pPr>
                      <a:r>
                        <a:rPr kumimoji="0" lang="en-US" sz="2000" b="1" u="none" strike="noStrike" cap="none" spc="0" normalizeH="0" baseline="0" dirty="0" smtClean="0">
                          <a:ln w="1905"/>
                          <a:solidFill>
                            <a:srgbClr val="0000FF"/>
                          </a:solidFill>
                          <a:effectLst>
                            <a:innerShdw blurRad="69850" dist="43180" dir="5400000">
                              <a:srgbClr val="000000">
                                <a:alpha val="65000"/>
                              </a:srgbClr>
                            </a:innerShdw>
                          </a:effectLst>
                        </a:rPr>
                        <a:t>2.south west monsoon</a:t>
                      </a:r>
                    </a:p>
                    <a:p>
                      <a:pPr marL="173038" marR="0" lvl="0" indent="-173038" algn="l" defTabSz="914400" rtl="0" eaLnBrk="1" fontAlgn="base" latinLnBrk="0" hangingPunct="1">
                        <a:lnSpc>
                          <a:spcPct val="100000"/>
                        </a:lnSpc>
                        <a:spcBef>
                          <a:spcPct val="0"/>
                        </a:spcBef>
                        <a:spcAft>
                          <a:spcPts val="600"/>
                        </a:spcAft>
                        <a:buClrTx/>
                        <a:buSzTx/>
                        <a:buFontTx/>
                        <a:buNone/>
                        <a:tabLst/>
                      </a:pPr>
                      <a:r>
                        <a:rPr kumimoji="0" lang="en-US" sz="2000" b="1" u="none" strike="noStrike" cap="none" spc="0" normalizeH="0" baseline="0" dirty="0" smtClean="0">
                          <a:ln w="1905"/>
                          <a:solidFill>
                            <a:srgbClr val="0000FF"/>
                          </a:solidFill>
                          <a:effectLst>
                            <a:innerShdw blurRad="69850" dist="43180" dir="5400000">
                              <a:srgbClr val="000000">
                                <a:alpha val="65000"/>
                              </a:srgbClr>
                            </a:innerShdw>
                          </a:effectLst>
                        </a:rPr>
                        <a:t>3.north east monsoon</a:t>
                      </a:r>
                    </a:p>
                    <a:p>
                      <a:pPr marL="173038" marR="0" lvl="0" indent="-173038" algn="l" defTabSz="914400" rtl="0" eaLnBrk="1" fontAlgn="base" latinLnBrk="0" hangingPunct="1">
                        <a:lnSpc>
                          <a:spcPct val="100000"/>
                        </a:lnSpc>
                        <a:spcBef>
                          <a:spcPct val="0"/>
                        </a:spcBef>
                        <a:spcAft>
                          <a:spcPts val="600"/>
                        </a:spcAft>
                        <a:buClrTx/>
                        <a:buSzTx/>
                        <a:buFontTx/>
                        <a:buNone/>
                        <a:tabLst/>
                      </a:pPr>
                      <a:r>
                        <a:rPr kumimoji="0" lang="en-US" sz="2000" b="1" u="none" strike="noStrike" cap="none" spc="0" normalizeH="0" baseline="0" dirty="0" smtClean="0">
                          <a:ln w="1905"/>
                          <a:solidFill>
                            <a:srgbClr val="0000FF"/>
                          </a:solidFill>
                          <a:effectLst>
                            <a:innerShdw blurRad="69850" dist="43180" dir="5400000">
                              <a:srgbClr val="000000">
                                <a:alpha val="65000"/>
                              </a:srgbClr>
                            </a:innerShdw>
                          </a:effectLst>
                        </a:rPr>
                        <a:t>4.maximum temperature</a:t>
                      </a:r>
                    </a:p>
                    <a:p>
                      <a:pPr marL="173038" marR="0" lvl="0" indent="-173038" algn="l" defTabSz="914400" rtl="0" eaLnBrk="1" fontAlgn="base" latinLnBrk="0" hangingPunct="1">
                        <a:lnSpc>
                          <a:spcPct val="100000"/>
                        </a:lnSpc>
                        <a:spcBef>
                          <a:spcPct val="0"/>
                        </a:spcBef>
                        <a:spcAft>
                          <a:spcPts val="600"/>
                        </a:spcAft>
                        <a:buClrTx/>
                        <a:buSzTx/>
                        <a:buFontTx/>
                        <a:buNone/>
                        <a:tabLst/>
                      </a:pPr>
                      <a:r>
                        <a:rPr kumimoji="0" lang="en-US" sz="2000" b="1" u="none" strike="noStrike" cap="none" spc="0" normalizeH="0" baseline="0" dirty="0" smtClean="0">
                          <a:ln w="1905"/>
                          <a:solidFill>
                            <a:srgbClr val="0000FF"/>
                          </a:solidFill>
                          <a:effectLst>
                            <a:innerShdw blurRad="69850" dist="43180" dir="5400000">
                              <a:srgbClr val="000000">
                                <a:alpha val="65000"/>
                              </a:srgbClr>
                            </a:innerShdw>
                          </a:effectLst>
                        </a:rPr>
                        <a:t>5.minimum temperature</a:t>
                      </a:r>
                    </a:p>
                    <a:p>
                      <a:pPr marL="173038" marR="0" lvl="0" indent="-173038" algn="l" defTabSz="914400" rtl="0" eaLnBrk="1" fontAlgn="base" latinLnBrk="0" hangingPunct="1">
                        <a:lnSpc>
                          <a:spcPct val="100000"/>
                        </a:lnSpc>
                        <a:spcBef>
                          <a:spcPct val="0"/>
                        </a:spcBef>
                        <a:spcAft>
                          <a:spcPts val="600"/>
                        </a:spcAft>
                        <a:buClrTx/>
                        <a:buSzTx/>
                        <a:buFontTx/>
                        <a:buNone/>
                        <a:tabLst/>
                      </a:pPr>
                      <a:r>
                        <a:rPr kumimoji="0" lang="en-US" sz="2000" b="1" u="none" strike="noStrike" cap="none" spc="0" normalizeH="0" baseline="0" dirty="0" smtClean="0">
                          <a:ln w="1905"/>
                          <a:solidFill>
                            <a:srgbClr val="0000FF"/>
                          </a:solidFill>
                          <a:effectLst>
                            <a:innerShdw blurRad="69850" dist="43180" dir="5400000">
                              <a:srgbClr val="000000">
                                <a:alpha val="65000"/>
                              </a:srgbClr>
                            </a:innerShdw>
                          </a:effectLst>
                        </a:rPr>
                        <a:t>6. No. of extreme events (harmful days &gt;35 deg C)</a:t>
                      </a:r>
                    </a:p>
                  </a:txBody>
                  <a:tcPr horzOverflow="overflow"/>
                </a:tc>
                <a:tc>
                  <a:txBody>
                    <a:bodyPr/>
                    <a:lstStyle/>
                    <a:p>
                      <a:pPr marL="173038" marR="0" lvl="0" indent="-173038" algn="l" defTabSz="914400" rtl="0" eaLnBrk="1" fontAlgn="base" latinLnBrk="0" hangingPunct="1">
                        <a:lnSpc>
                          <a:spcPct val="100000"/>
                        </a:lnSpc>
                        <a:spcBef>
                          <a:spcPct val="0"/>
                        </a:spcBef>
                        <a:spcAft>
                          <a:spcPts val="600"/>
                        </a:spcAft>
                        <a:buClrTx/>
                        <a:buSzTx/>
                        <a:buFontTx/>
                        <a:buNone/>
                        <a:tabLst/>
                      </a:pPr>
                      <a:r>
                        <a:rPr kumimoji="0" lang="en-US" sz="2000" b="1" u="none" strike="noStrike" cap="none" spc="0" normalizeH="0" baseline="0" dirty="0" smtClean="0">
                          <a:ln w="1905"/>
                          <a:solidFill>
                            <a:srgbClr val="0000FF"/>
                          </a:solidFill>
                          <a:effectLst>
                            <a:innerShdw blurRad="69850" dist="43180" dir="5400000">
                              <a:srgbClr val="000000">
                                <a:alpha val="65000"/>
                              </a:srgbClr>
                            </a:innerShdw>
                          </a:effectLst>
                        </a:rPr>
                        <a:t>1. Productivity of major crops</a:t>
                      </a:r>
                    </a:p>
                    <a:p>
                      <a:pPr marL="173038" marR="0" lvl="0" indent="-173038" algn="l" defTabSz="914400" rtl="0" eaLnBrk="1" fontAlgn="base" latinLnBrk="0" hangingPunct="1">
                        <a:lnSpc>
                          <a:spcPct val="100000"/>
                        </a:lnSpc>
                        <a:spcBef>
                          <a:spcPct val="0"/>
                        </a:spcBef>
                        <a:spcAft>
                          <a:spcPts val="600"/>
                        </a:spcAft>
                        <a:buClrTx/>
                        <a:buSzTx/>
                        <a:buFontTx/>
                        <a:buNone/>
                        <a:tabLst/>
                      </a:pPr>
                      <a:r>
                        <a:rPr kumimoji="0" lang="en-US" sz="2000" b="1" u="none" strike="noStrike" cap="none" spc="0" normalizeH="0" baseline="0" dirty="0" smtClean="0">
                          <a:ln w="1905"/>
                          <a:solidFill>
                            <a:srgbClr val="0000FF"/>
                          </a:solidFill>
                          <a:effectLst>
                            <a:innerShdw blurRad="69850" dist="43180" dir="5400000">
                              <a:srgbClr val="000000">
                                <a:alpha val="65000"/>
                              </a:srgbClr>
                            </a:innerShdw>
                          </a:effectLst>
                        </a:rPr>
                        <a:t>2.Cropping intensity</a:t>
                      </a:r>
                    </a:p>
                    <a:p>
                      <a:pPr marL="173038" marR="0" lvl="0" indent="-173038" algn="l" defTabSz="914400" rtl="0" eaLnBrk="1" fontAlgn="base" latinLnBrk="0" hangingPunct="1">
                        <a:lnSpc>
                          <a:spcPct val="100000"/>
                        </a:lnSpc>
                        <a:spcBef>
                          <a:spcPct val="0"/>
                        </a:spcBef>
                        <a:spcAft>
                          <a:spcPts val="600"/>
                        </a:spcAft>
                        <a:buClrTx/>
                        <a:buSzTx/>
                        <a:buFontTx/>
                        <a:buNone/>
                        <a:tabLst/>
                      </a:pPr>
                      <a:r>
                        <a:rPr kumimoji="0" lang="en-US" sz="2000" b="1" u="none" strike="noStrike" cap="none" spc="0" normalizeH="0" baseline="0" dirty="0" smtClean="0">
                          <a:ln w="1905"/>
                          <a:solidFill>
                            <a:srgbClr val="0000FF"/>
                          </a:solidFill>
                          <a:effectLst>
                            <a:innerShdw blurRad="69850" dist="43180" dir="5400000">
                              <a:srgbClr val="000000">
                                <a:alpha val="65000"/>
                              </a:srgbClr>
                            </a:innerShdw>
                          </a:effectLst>
                        </a:rPr>
                        <a:t>3.Irrigation intensity</a:t>
                      </a:r>
                    </a:p>
                    <a:p>
                      <a:pPr marL="173038" marR="0" lvl="0" indent="-173038" algn="l" defTabSz="914400" rtl="0" eaLnBrk="1" fontAlgn="base" latinLnBrk="0" hangingPunct="1">
                        <a:lnSpc>
                          <a:spcPct val="100000"/>
                        </a:lnSpc>
                        <a:spcBef>
                          <a:spcPct val="0"/>
                        </a:spcBef>
                        <a:spcAft>
                          <a:spcPts val="600"/>
                        </a:spcAft>
                        <a:buClrTx/>
                        <a:buSzTx/>
                        <a:buFontTx/>
                        <a:buNone/>
                        <a:tabLst/>
                      </a:pPr>
                      <a:r>
                        <a:rPr kumimoji="0" lang="en-US" sz="2000" b="1" u="none" strike="noStrike" cap="none" spc="0" normalizeH="0" baseline="0" dirty="0" smtClean="0">
                          <a:ln w="1905"/>
                          <a:solidFill>
                            <a:srgbClr val="0000FF"/>
                          </a:solidFill>
                          <a:effectLst>
                            <a:innerShdw blurRad="69850" dist="43180" dir="5400000">
                              <a:srgbClr val="000000">
                                <a:alpha val="65000"/>
                              </a:srgbClr>
                            </a:innerShdw>
                          </a:effectLst>
                        </a:rPr>
                        <a:t>4.Net area sown</a:t>
                      </a:r>
                    </a:p>
                    <a:p>
                      <a:pPr marL="173038" marR="0" lvl="0" indent="-173038" algn="l" defTabSz="914400" rtl="0" eaLnBrk="1" fontAlgn="base" latinLnBrk="0" hangingPunct="1">
                        <a:lnSpc>
                          <a:spcPct val="100000"/>
                        </a:lnSpc>
                        <a:spcBef>
                          <a:spcPct val="0"/>
                        </a:spcBef>
                        <a:spcAft>
                          <a:spcPts val="600"/>
                        </a:spcAft>
                        <a:buClrTx/>
                        <a:buSzTx/>
                        <a:buFontTx/>
                        <a:buNone/>
                        <a:tabLst/>
                      </a:pPr>
                      <a:r>
                        <a:rPr kumimoji="0" lang="en-US" sz="2000" b="1" u="none" strike="noStrike" cap="none" spc="0" normalizeH="0" baseline="0" dirty="0" smtClean="0">
                          <a:ln w="1905"/>
                          <a:solidFill>
                            <a:srgbClr val="0000FF"/>
                          </a:solidFill>
                          <a:effectLst>
                            <a:innerShdw blurRad="69850" dist="43180" dir="5400000">
                              <a:srgbClr val="000000">
                                <a:alpha val="65000"/>
                              </a:srgbClr>
                            </a:innerShdw>
                          </a:effectLst>
                        </a:rPr>
                        <a:t>5.Livestock population</a:t>
                      </a:r>
                    </a:p>
                  </a:txBody>
                  <a:tcPr horzOverflow="overflow"/>
                </a:tc>
                <a:tc>
                  <a:txBody>
                    <a:bodyPr/>
                    <a:lstStyle/>
                    <a:p>
                      <a:pPr marL="173038" marR="0" lvl="0" indent="-173038" algn="l" defTabSz="914400" rtl="0" eaLnBrk="1" fontAlgn="base" latinLnBrk="0" hangingPunct="1">
                        <a:lnSpc>
                          <a:spcPct val="100000"/>
                        </a:lnSpc>
                        <a:spcBef>
                          <a:spcPct val="0"/>
                        </a:spcBef>
                        <a:spcAft>
                          <a:spcPts val="600"/>
                        </a:spcAft>
                        <a:buClrTx/>
                        <a:buSzTx/>
                        <a:buFontTx/>
                        <a:buNone/>
                        <a:tabLst/>
                      </a:pPr>
                      <a:r>
                        <a:rPr kumimoji="0" lang="en-US" sz="2000" b="1" u="none" strike="noStrike" cap="none" spc="0" normalizeH="0" baseline="0" dirty="0" smtClean="0">
                          <a:ln w="1905"/>
                          <a:solidFill>
                            <a:srgbClr val="0000FF"/>
                          </a:solidFill>
                          <a:effectLst>
                            <a:innerShdw blurRad="69850" dist="43180" dir="5400000">
                              <a:srgbClr val="000000">
                                <a:alpha val="65000"/>
                              </a:srgbClr>
                            </a:innerShdw>
                          </a:effectLst>
                        </a:rPr>
                        <a:t>1.No of cultivators</a:t>
                      </a:r>
                    </a:p>
                    <a:p>
                      <a:pPr marL="173038" marR="0" lvl="0" indent="-173038" algn="l" defTabSz="914400" rtl="0" eaLnBrk="1" fontAlgn="base" latinLnBrk="0" hangingPunct="1">
                        <a:lnSpc>
                          <a:spcPct val="100000"/>
                        </a:lnSpc>
                        <a:spcBef>
                          <a:spcPct val="0"/>
                        </a:spcBef>
                        <a:spcAft>
                          <a:spcPts val="600"/>
                        </a:spcAft>
                        <a:buClrTx/>
                        <a:buSzTx/>
                        <a:buFontTx/>
                        <a:buNone/>
                        <a:tabLst/>
                      </a:pPr>
                      <a:r>
                        <a:rPr kumimoji="0" lang="en-US" sz="2000" b="1" u="none" strike="noStrike" cap="none" spc="0" normalizeH="0" baseline="0" dirty="0" smtClean="0">
                          <a:ln w="1905"/>
                          <a:solidFill>
                            <a:srgbClr val="0000FF"/>
                          </a:solidFill>
                          <a:effectLst>
                            <a:innerShdw blurRad="69850" dist="43180" dir="5400000">
                              <a:srgbClr val="000000">
                                <a:alpha val="65000"/>
                              </a:srgbClr>
                            </a:innerShdw>
                          </a:effectLst>
                        </a:rPr>
                        <a:t>2.Agricultural </a:t>
                      </a:r>
                      <a:r>
                        <a:rPr kumimoji="0" lang="en-US" sz="2000" b="1" u="none" strike="noStrike" cap="none" spc="0" normalizeH="0" baseline="0" dirty="0" err="1" smtClean="0">
                          <a:ln w="1905"/>
                          <a:solidFill>
                            <a:srgbClr val="0000FF"/>
                          </a:solidFill>
                          <a:effectLst>
                            <a:innerShdw blurRad="69850" dist="43180" dir="5400000">
                              <a:srgbClr val="000000">
                                <a:alpha val="65000"/>
                              </a:srgbClr>
                            </a:innerShdw>
                          </a:effectLst>
                        </a:rPr>
                        <a:t>labourers</a:t>
                      </a:r>
                      <a:endParaRPr kumimoji="0" lang="en-US" sz="2000" b="1" u="none" strike="noStrike" cap="none" spc="0" normalizeH="0" baseline="0" dirty="0" smtClean="0">
                        <a:ln w="1905"/>
                        <a:solidFill>
                          <a:srgbClr val="0000FF"/>
                        </a:solidFill>
                        <a:effectLst>
                          <a:innerShdw blurRad="69850" dist="43180" dir="5400000">
                            <a:srgbClr val="000000">
                              <a:alpha val="65000"/>
                            </a:srgbClr>
                          </a:innerShdw>
                        </a:effectLst>
                      </a:endParaRPr>
                    </a:p>
                    <a:p>
                      <a:pPr marL="173038" marR="0" lvl="0" indent="-173038" algn="l" defTabSz="914400" rtl="0" eaLnBrk="1" fontAlgn="base" latinLnBrk="0" hangingPunct="1">
                        <a:lnSpc>
                          <a:spcPct val="100000"/>
                        </a:lnSpc>
                        <a:spcBef>
                          <a:spcPct val="0"/>
                        </a:spcBef>
                        <a:spcAft>
                          <a:spcPts val="600"/>
                        </a:spcAft>
                        <a:buClrTx/>
                        <a:buSzTx/>
                        <a:buFontTx/>
                        <a:buNone/>
                        <a:tabLst/>
                        <a:defRPr/>
                      </a:pPr>
                      <a:r>
                        <a:rPr kumimoji="0" lang="en-US" sz="2000" b="1" u="none" strike="noStrike" cap="none" spc="0" normalizeH="0" baseline="0" dirty="0" smtClean="0">
                          <a:ln w="1905"/>
                          <a:solidFill>
                            <a:srgbClr val="0000FF"/>
                          </a:solidFill>
                          <a:effectLst>
                            <a:innerShdw blurRad="69850" dist="43180" dir="5400000">
                              <a:srgbClr val="000000">
                                <a:alpha val="65000"/>
                              </a:srgbClr>
                            </a:innerShdw>
                          </a:effectLst>
                        </a:rPr>
                        <a:t>3. Coastal length (Km)</a:t>
                      </a:r>
                    </a:p>
                    <a:p>
                      <a:pPr marL="173038" marR="0" lvl="0" indent="-173038" algn="l" defTabSz="914400" rtl="0" eaLnBrk="1" fontAlgn="base" latinLnBrk="0" hangingPunct="1">
                        <a:lnSpc>
                          <a:spcPct val="100000"/>
                        </a:lnSpc>
                        <a:spcBef>
                          <a:spcPct val="0"/>
                        </a:spcBef>
                        <a:spcAft>
                          <a:spcPts val="600"/>
                        </a:spcAft>
                        <a:buClrTx/>
                        <a:buSzTx/>
                        <a:buFontTx/>
                        <a:buNone/>
                        <a:tabLst/>
                      </a:pPr>
                      <a:endParaRPr kumimoji="0" lang="en-US" sz="2000" b="1" u="none" strike="noStrike" cap="none" spc="0" normalizeH="0" baseline="0" dirty="0" smtClean="0">
                        <a:ln w="1905"/>
                        <a:solidFill>
                          <a:srgbClr val="0000FF"/>
                        </a:solidFill>
                        <a:effectLst>
                          <a:innerShdw blurRad="69850" dist="43180" dir="5400000">
                            <a:srgbClr val="000000">
                              <a:alpha val="65000"/>
                            </a:srgbClr>
                          </a:innerShdw>
                        </a:effectLst>
                      </a:endParaRPr>
                    </a:p>
                  </a:txBody>
                  <a:tcPr horzOverflow="overflow"/>
                </a:tc>
              </a:tr>
            </a:tbl>
          </a:graphicData>
        </a:graphic>
      </p:graphicFrame>
      <p:sp>
        <p:nvSpPr>
          <p:cNvPr id="13334" name="Text Box 90"/>
          <p:cNvSpPr txBox="1">
            <a:spLocks noChangeArrowheads="1"/>
          </p:cNvSpPr>
          <p:nvPr/>
        </p:nvSpPr>
        <p:spPr bwMode="auto">
          <a:xfrm>
            <a:off x="304800" y="469434"/>
            <a:ext cx="8534400" cy="387798"/>
          </a:xfrm>
          <a:prstGeom prst="rect">
            <a:avLst/>
          </a:prstGeom>
          <a:noFill/>
          <a:ln w="9525">
            <a:noFill/>
            <a:miter lim="800000"/>
            <a:headEnd/>
            <a:tailEnd/>
          </a:ln>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lnSpc>
                <a:spcPct val="80000"/>
              </a:lnSpc>
              <a:spcBef>
                <a:spcPct val="50000"/>
              </a:spcBef>
              <a:defRPr/>
            </a:pPr>
            <a:r>
              <a:rPr lang="en-US" sz="2400" b="1" dirty="0">
                <a:ln w="11430"/>
                <a:solidFill>
                  <a:srgbClr val="FF0000"/>
                </a:solidFill>
                <a:latin typeface="Verdana" pitchFamily="34" charset="0"/>
                <a:cs typeface="+mn-cs"/>
              </a:rPr>
              <a:t>Indicators for calculating Vulnerability </a:t>
            </a:r>
            <a:r>
              <a:rPr lang="en-US" sz="2400" b="1" dirty="0" smtClean="0">
                <a:ln w="11430"/>
                <a:solidFill>
                  <a:srgbClr val="FF0000"/>
                </a:solidFill>
                <a:latin typeface="Verdana" pitchFamily="34" charset="0"/>
                <a:cs typeface="+mn-cs"/>
              </a:rPr>
              <a:t>Index</a:t>
            </a:r>
            <a:endParaRPr lang="en-US" sz="2400" b="1" dirty="0">
              <a:ln w="11430"/>
              <a:solidFill>
                <a:srgbClr val="FF0000"/>
              </a:solidFill>
              <a:latin typeface="Verdana" pitchFamily="34" charset="0"/>
              <a:cs typeface="+mn-cs"/>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335" name="Group 71"/>
          <p:cNvGraphicFramePr>
            <a:graphicFrameLocks noGrp="1"/>
          </p:cNvGraphicFramePr>
          <p:nvPr>
            <p:ph idx="4294967295"/>
          </p:nvPr>
        </p:nvGraphicFramePr>
        <p:xfrm>
          <a:off x="428596" y="1285863"/>
          <a:ext cx="8305800" cy="5455981"/>
        </p:xfrm>
        <a:graphic>
          <a:graphicData uri="http://schemas.openxmlformats.org/drawingml/2006/table">
            <a:tbl>
              <a:tblPr>
                <a:effectLst>
                  <a:innerShdw blurRad="63500" dist="50800" dir="5400000">
                    <a:prstClr val="black">
                      <a:alpha val="50000"/>
                    </a:prstClr>
                  </a:innerShdw>
                </a:effectLst>
              </a:tblPr>
              <a:tblGrid>
                <a:gridCol w="1487488"/>
                <a:gridCol w="2820987"/>
                <a:gridCol w="2517775"/>
                <a:gridCol w="1479550"/>
              </a:tblGrid>
              <a:tr h="722484">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dirty="0" smtClean="0">
                          <a:ln w="1905"/>
                          <a:solidFill>
                            <a:srgbClr val="0000FF"/>
                          </a:solidFill>
                          <a:effectLst>
                            <a:innerShdw blurRad="69850" dist="43180" dir="5400000">
                              <a:srgbClr val="000000">
                                <a:alpha val="65000"/>
                              </a:srgbClr>
                            </a:innerShdw>
                          </a:effectLst>
                          <a:latin typeface="Verdana" pitchFamily="34" charset="0"/>
                          <a:cs typeface="Times New Roman" pitchFamily="18" charset="0"/>
                        </a:rPr>
                        <a:t>S.  No</a:t>
                      </a:r>
                      <a:endParaRPr kumimoji="0" lang="en-US" sz="2000" b="1" i="0" u="none" strike="noStrike" cap="none" spc="0" normalizeH="0" baseline="0" dirty="0" smtClean="0">
                        <a:ln w="1905"/>
                        <a:solidFill>
                          <a:srgbClr val="0000FF"/>
                        </a:solidFill>
                        <a:effectLst>
                          <a:innerShdw blurRad="69850" dist="43180" dir="5400000">
                            <a:srgbClr val="000000">
                              <a:alpha val="65000"/>
                            </a:srgbClr>
                          </a:innerShdw>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dirty="0" smtClean="0">
                          <a:ln w="1905"/>
                          <a:solidFill>
                            <a:srgbClr val="0000FF"/>
                          </a:solidFill>
                          <a:effectLst>
                            <a:innerShdw blurRad="69850" dist="43180" dir="5400000">
                              <a:srgbClr val="000000">
                                <a:alpha val="65000"/>
                              </a:srgbClr>
                            </a:innerShdw>
                          </a:effectLst>
                          <a:latin typeface="Verdana" pitchFamily="34" charset="0"/>
                          <a:cs typeface="Times New Roman" pitchFamily="18" charset="0"/>
                        </a:rPr>
                        <a:t>Districts</a:t>
                      </a:r>
                      <a:endParaRPr kumimoji="0" lang="en-US" sz="2000" b="1" i="0" u="none" strike="noStrike" cap="none" spc="0" normalizeH="0" baseline="0" dirty="0" smtClean="0">
                        <a:ln w="1905"/>
                        <a:solidFill>
                          <a:srgbClr val="0000FF"/>
                        </a:solidFill>
                        <a:effectLst>
                          <a:innerShdw blurRad="69850" dist="43180" dir="5400000">
                            <a:srgbClr val="000000">
                              <a:alpha val="65000"/>
                            </a:srgbClr>
                          </a:innerShdw>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dirty="0" smtClean="0">
                          <a:ln w="1905"/>
                          <a:solidFill>
                            <a:srgbClr val="0000FF"/>
                          </a:solidFill>
                          <a:effectLst>
                            <a:innerShdw blurRad="69850" dist="43180" dir="5400000">
                              <a:srgbClr val="000000">
                                <a:alpha val="65000"/>
                              </a:srgbClr>
                            </a:innerShdw>
                          </a:effectLst>
                          <a:latin typeface="Verdana" pitchFamily="34" charset="0"/>
                          <a:cs typeface="Times New Roman" pitchFamily="18" charset="0"/>
                        </a:rPr>
                        <a:t>Vulnerability Index</a:t>
                      </a:r>
                      <a:endParaRPr kumimoji="0" lang="en-US" sz="2000" b="1" i="0" u="none" strike="noStrike" cap="none" spc="0" normalizeH="0" baseline="0" dirty="0" smtClean="0">
                        <a:ln w="1905"/>
                        <a:solidFill>
                          <a:srgbClr val="0000FF"/>
                        </a:solidFill>
                        <a:effectLst>
                          <a:innerShdw blurRad="69850" dist="43180" dir="5400000">
                            <a:srgbClr val="000000">
                              <a:alpha val="65000"/>
                            </a:srgbClr>
                          </a:innerShdw>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dirty="0" smtClean="0">
                          <a:ln w="1905"/>
                          <a:solidFill>
                            <a:srgbClr val="0000FF"/>
                          </a:solidFill>
                          <a:effectLst>
                            <a:innerShdw blurRad="69850" dist="43180" dir="5400000">
                              <a:srgbClr val="000000">
                                <a:alpha val="65000"/>
                              </a:srgbClr>
                            </a:innerShdw>
                          </a:effectLst>
                          <a:latin typeface="Verdana" pitchFamily="34" charset="0"/>
                          <a:cs typeface="Times New Roman" pitchFamily="18" charset="0"/>
                        </a:rPr>
                        <a:t>Rank</a:t>
                      </a:r>
                      <a:endParaRPr kumimoji="0" lang="en-US" sz="2000" b="1" i="0" u="none" strike="noStrike" cap="none" spc="0" normalizeH="0" baseline="0" dirty="0" smtClean="0">
                        <a:ln w="1905"/>
                        <a:solidFill>
                          <a:srgbClr val="0000FF"/>
                        </a:solidFill>
                        <a:effectLst>
                          <a:innerShdw blurRad="69850" dist="43180" dir="5400000">
                            <a:srgbClr val="000000">
                              <a:alpha val="65000"/>
                            </a:srgbClr>
                          </a:innerShdw>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7361">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cs typeface="Times New Roman" pitchFamily="18" charset="0"/>
                        </a:rPr>
                        <a:t>1</a:t>
                      </a:r>
                      <a:endPar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dirty="0" err="1" smtClean="0">
                          <a:ln w="1905"/>
                          <a:solidFill>
                            <a:srgbClr val="0000FF"/>
                          </a:solidFill>
                          <a:effectLst>
                            <a:innerShdw blurRad="69850" dist="43180" dir="5400000">
                              <a:srgbClr val="000000">
                                <a:alpha val="65000"/>
                              </a:srgbClr>
                            </a:innerShdw>
                          </a:effectLst>
                          <a:latin typeface="Verdana" pitchFamily="34" charset="0"/>
                          <a:cs typeface="Times New Roman" pitchFamily="18" charset="0"/>
                        </a:rPr>
                        <a:t>Thiruvallur</a:t>
                      </a:r>
                      <a:endParaRPr kumimoji="0" lang="en-US" sz="2000" b="1" i="0" u="none" strike="noStrike" cap="none" spc="0" normalizeH="0" baseline="0" dirty="0" smtClean="0">
                        <a:ln w="1905"/>
                        <a:solidFill>
                          <a:srgbClr val="0000FF"/>
                        </a:solidFill>
                        <a:effectLst>
                          <a:innerShdw blurRad="69850" dist="43180" dir="5400000">
                            <a:srgbClr val="000000">
                              <a:alpha val="65000"/>
                            </a:srgbClr>
                          </a:innerShdw>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cs typeface="Times New Roman" pitchFamily="18" charset="0"/>
                        </a:rPr>
                        <a:t>0.472</a:t>
                      </a:r>
                      <a:endPar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cs typeface="Times New Roman" pitchFamily="18" charset="0"/>
                        </a:rPr>
                        <a:t>7</a:t>
                      </a:r>
                      <a:endPar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1796">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cs typeface="Times New Roman" pitchFamily="18" charset="0"/>
                        </a:rPr>
                        <a:t>2</a:t>
                      </a:r>
                      <a:endPar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cs typeface="Times New Roman" pitchFamily="18" charset="0"/>
                        </a:rPr>
                        <a:t>Kancheepuram</a:t>
                      </a:r>
                      <a:endPar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cs typeface="Times New Roman" pitchFamily="18" charset="0"/>
                        </a:rPr>
                        <a:t>0.491</a:t>
                      </a:r>
                      <a:endPar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cs typeface="Times New Roman" pitchFamily="18" charset="0"/>
                        </a:rPr>
                        <a:t>6</a:t>
                      </a:r>
                      <a:endPar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0318">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cs typeface="Times New Roman" pitchFamily="18" charset="0"/>
                        </a:rPr>
                        <a:t>3</a:t>
                      </a:r>
                      <a:endPar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dirty="0" err="1" smtClean="0">
                          <a:ln w="1905"/>
                          <a:solidFill>
                            <a:srgbClr val="0000FF"/>
                          </a:solidFill>
                          <a:effectLst>
                            <a:innerShdw blurRad="69850" dist="43180" dir="5400000">
                              <a:srgbClr val="000000">
                                <a:alpha val="65000"/>
                              </a:srgbClr>
                            </a:innerShdw>
                          </a:effectLst>
                          <a:latin typeface="Verdana" pitchFamily="34" charset="0"/>
                          <a:cs typeface="Times New Roman" pitchFamily="18" charset="0"/>
                        </a:rPr>
                        <a:t>Cuddalore</a:t>
                      </a:r>
                      <a:endParaRPr kumimoji="0" lang="en-US" sz="2000" b="1" i="0" u="none" strike="noStrike" cap="none" spc="0" normalizeH="0" baseline="0" dirty="0" smtClean="0">
                        <a:ln w="1905"/>
                        <a:solidFill>
                          <a:srgbClr val="0000FF"/>
                        </a:solidFill>
                        <a:effectLst>
                          <a:innerShdw blurRad="69850" dist="43180" dir="5400000">
                            <a:srgbClr val="000000">
                              <a:alpha val="65000"/>
                            </a:srgbClr>
                          </a:innerShdw>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cs typeface="Times New Roman" pitchFamily="18" charset="0"/>
                        </a:rPr>
                        <a:t>0.500</a:t>
                      </a:r>
                      <a:endPar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cs typeface="Times New Roman" pitchFamily="18" charset="0"/>
                        </a:rPr>
                        <a:t>5</a:t>
                      </a:r>
                      <a:endPar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0318">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cs typeface="Times New Roman" pitchFamily="18" charset="0"/>
                        </a:rPr>
                        <a:t>4</a:t>
                      </a:r>
                      <a:endPar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cs typeface="Times New Roman" pitchFamily="18" charset="0"/>
                        </a:rPr>
                        <a:t>Nagapattinam</a:t>
                      </a:r>
                      <a:endPar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cs typeface="Times New Roman" pitchFamily="18" charset="0"/>
                        </a:rPr>
                        <a:t>0.545</a:t>
                      </a:r>
                      <a:endPar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cs typeface="Times New Roman" pitchFamily="18" charset="0"/>
                        </a:rPr>
                        <a:t>2</a:t>
                      </a:r>
                      <a:endPar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0318">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cs typeface="Times New Roman" pitchFamily="18" charset="0"/>
                        </a:rPr>
                        <a:t>5</a:t>
                      </a:r>
                      <a:endPar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cs typeface="Times New Roman" pitchFamily="18" charset="0"/>
                        </a:rPr>
                        <a:t>Thiruvarur</a:t>
                      </a:r>
                      <a:endPar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cs typeface="Times New Roman" pitchFamily="18" charset="0"/>
                        </a:rPr>
                        <a:t>0.468</a:t>
                      </a:r>
                      <a:endPar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cs typeface="Times New Roman" pitchFamily="18" charset="0"/>
                        </a:rPr>
                        <a:t>8</a:t>
                      </a:r>
                      <a:endPar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0318">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cs typeface="Times New Roman" pitchFamily="18" charset="0"/>
                        </a:rPr>
                        <a:t>6</a:t>
                      </a:r>
                      <a:endPar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cs typeface="Times New Roman" pitchFamily="18" charset="0"/>
                        </a:rPr>
                        <a:t>Tanjore</a:t>
                      </a:r>
                      <a:endPar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cs typeface="Times New Roman" pitchFamily="18" charset="0"/>
                        </a:rPr>
                        <a:t>0.429</a:t>
                      </a:r>
                      <a:endPar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cs typeface="Times New Roman" pitchFamily="18" charset="0"/>
                        </a:rPr>
                        <a:t>10</a:t>
                      </a:r>
                      <a:endPar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0318">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cs typeface="Times New Roman" pitchFamily="18" charset="0"/>
                        </a:rPr>
                        <a:t>7</a:t>
                      </a:r>
                      <a:endPar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dirty="0" err="1" smtClean="0">
                          <a:ln w="1905"/>
                          <a:solidFill>
                            <a:srgbClr val="0000FF"/>
                          </a:solidFill>
                          <a:effectLst>
                            <a:innerShdw blurRad="69850" dist="43180" dir="5400000">
                              <a:srgbClr val="000000">
                                <a:alpha val="65000"/>
                              </a:srgbClr>
                            </a:innerShdw>
                          </a:effectLst>
                          <a:latin typeface="Verdana" pitchFamily="34" charset="0"/>
                          <a:cs typeface="Times New Roman" pitchFamily="18" charset="0"/>
                        </a:rPr>
                        <a:t>Pudukkotai</a:t>
                      </a:r>
                      <a:endParaRPr kumimoji="0" lang="en-US" sz="2000" b="1" i="0" u="none" strike="noStrike" cap="none" spc="0" normalizeH="0" baseline="0" dirty="0" smtClean="0">
                        <a:ln w="1905"/>
                        <a:solidFill>
                          <a:srgbClr val="0000FF"/>
                        </a:solidFill>
                        <a:effectLst>
                          <a:innerShdw blurRad="69850" dist="43180" dir="5400000">
                            <a:srgbClr val="000000">
                              <a:alpha val="65000"/>
                            </a:srgbClr>
                          </a:innerShdw>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cs typeface="Times New Roman" pitchFamily="18" charset="0"/>
                        </a:rPr>
                        <a:t>0.533</a:t>
                      </a:r>
                      <a:endPar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cs typeface="Times New Roman" pitchFamily="18" charset="0"/>
                        </a:rPr>
                        <a:t>3</a:t>
                      </a:r>
                      <a:endPar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1796">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cs typeface="Times New Roman" pitchFamily="18" charset="0"/>
                        </a:rPr>
                        <a:t>8</a:t>
                      </a:r>
                      <a:endPar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cs typeface="Times New Roman" pitchFamily="18" charset="0"/>
                        </a:rPr>
                        <a:t>Ramnad</a:t>
                      </a:r>
                      <a:endPar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cs typeface="Times New Roman" pitchFamily="18" charset="0"/>
                        </a:rPr>
                        <a:t>0.607</a:t>
                      </a:r>
                      <a:endPar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cs typeface="Times New Roman" pitchFamily="18" charset="0"/>
                        </a:rPr>
                        <a:t>1</a:t>
                      </a:r>
                      <a:endPar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0318">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cs typeface="Times New Roman" pitchFamily="18" charset="0"/>
                        </a:rPr>
                        <a:t>9</a:t>
                      </a:r>
                      <a:endPar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cs typeface="Times New Roman" pitchFamily="18" charset="0"/>
                        </a:rPr>
                        <a:t>Thoothukudi</a:t>
                      </a:r>
                      <a:endPar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cs typeface="Times New Roman" pitchFamily="18" charset="0"/>
                        </a:rPr>
                        <a:t>0.515</a:t>
                      </a:r>
                      <a:endPar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cs typeface="Times New Roman" pitchFamily="18" charset="0"/>
                        </a:rPr>
                        <a:t>4</a:t>
                      </a:r>
                      <a:endPar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0318">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cs typeface="Times New Roman" pitchFamily="18" charset="0"/>
                        </a:rPr>
                        <a:t>10</a:t>
                      </a:r>
                      <a:endPar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cs typeface="Times New Roman" pitchFamily="18" charset="0"/>
                        </a:rPr>
                        <a:t>Tirunelveli</a:t>
                      </a:r>
                      <a:endPar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cs typeface="Times New Roman" pitchFamily="18" charset="0"/>
                        </a:rPr>
                        <a:t>0.342</a:t>
                      </a:r>
                      <a:endPar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cs typeface="Times New Roman" pitchFamily="18" charset="0"/>
                        </a:rPr>
                        <a:t>11</a:t>
                      </a:r>
                      <a:endPar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0318">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cs typeface="Times New Roman" pitchFamily="18" charset="0"/>
                        </a:rPr>
                        <a:t>11</a:t>
                      </a:r>
                      <a:endPar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cs typeface="Times New Roman" pitchFamily="18" charset="0"/>
                        </a:rPr>
                        <a:t>Kanyakumari</a:t>
                      </a:r>
                      <a:endPar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cs typeface="Times New Roman" pitchFamily="18" charset="0"/>
                        </a:rPr>
                        <a:t>0.442</a:t>
                      </a:r>
                      <a:endParaRPr kumimoji="0" lang="en-US" sz="2000" b="1" i="0" u="none" strike="noStrike" cap="none" spc="0" normalizeH="0" baseline="0" smtClean="0">
                        <a:ln w="1905"/>
                        <a:solidFill>
                          <a:srgbClr val="0000FF"/>
                        </a:solidFill>
                        <a:effectLst>
                          <a:innerShdw blurRad="69850" dist="43180" dir="5400000">
                            <a:srgbClr val="000000">
                              <a:alpha val="65000"/>
                            </a:srgbClr>
                          </a:innerShdw>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spc="0" normalizeH="0" baseline="0" dirty="0" smtClean="0">
                          <a:ln w="1905"/>
                          <a:solidFill>
                            <a:srgbClr val="0000FF"/>
                          </a:solidFill>
                          <a:effectLst>
                            <a:innerShdw blurRad="69850" dist="43180" dir="5400000">
                              <a:srgbClr val="000000">
                                <a:alpha val="65000"/>
                              </a:srgbClr>
                            </a:innerShdw>
                          </a:effectLst>
                          <a:latin typeface="Verdana" pitchFamily="34" charset="0"/>
                          <a:cs typeface="Times New Roman" pitchFamily="18" charset="0"/>
                        </a:rPr>
                        <a:t>9</a:t>
                      </a:r>
                      <a:endParaRPr kumimoji="0" lang="en-US" sz="2000" b="1" i="0" u="none" strike="noStrike" cap="none" spc="0" normalizeH="0" baseline="0" dirty="0" smtClean="0">
                        <a:ln w="1905"/>
                        <a:solidFill>
                          <a:srgbClr val="0000FF"/>
                        </a:solidFill>
                        <a:effectLst>
                          <a:innerShdw blurRad="69850" dist="43180" dir="5400000">
                            <a:srgbClr val="000000">
                              <a:alpha val="65000"/>
                            </a:srgbClr>
                          </a:innerShdw>
                        </a:effectLst>
                        <a:latin typeface="Verdan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8501" name="Text Box 421"/>
          <p:cNvSpPr txBox="1">
            <a:spLocks noChangeArrowheads="1"/>
          </p:cNvSpPr>
          <p:nvPr/>
        </p:nvSpPr>
        <p:spPr bwMode="auto">
          <a:xfrm>
            <a:off x="152400" y="142852"/>
            <a:ext cx="8915400" cy="830997"/>
          </a:xfrm>
          <a:prstGeom prst="rect">
            <a:avLst/>
          </a:prstGeom>
          <a:noFill/>
          <a:ln w="9525">
            <a:noFill/>
            <a:miter lim="800000"/>
            <a:headEnd/>
            <a:tailEnd/>
          </a:ln>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spcBef>
                <a:spcPct val="50000"/>
              </a:spcBef>
              <a:defRPr/>
            </a:pPr>
            <a:r>
              <a:rPr lang="en-US" sz="2400" b="1" dirty="0">
                <a:ln w="11430"/>
                <a:solidFill>
                  <a:srgbClr val="FF0000"/>
                </a:solidFill>
                <a:latin typeface="Verdana" pitchFamily="34" charset="0"/>
                <a:cs typeface="+mn-cs"/>
              </a:rPr>
              <a:t>Vulnerability Index and ranks for </a:t>
            </a:r>
            <a:br>
              <a:rPr lang="en-US" sz="2400" b="1" dirty="0">
                <a:ln w="11430"/>
                <a:solidFill>
                  <a:srgbClr val="FF0000"/>
                </a:solidFill>
                <a:latin typeface="Verdana" pitchFamily="34" charset="0"/>
                <a:cs typeface="+mn-cs"/>
              </a:rPr>
            </a:br>
            <a:r>
              <a:rPr lang="en-US" sz="2400" b="1" dirty="0">
                <a:ln w="11430"/>
                <a:solidFill>
                  <a:srgbClr val="FF0000"/>
                </a:solidFill>
                <a:latin typeface="Verdana" pitchFamily="34" charset="0"/>
                <a:cs typeface="+mn-cs"/>
              </a:rPr>
              <a:t>the coastal districts, TN</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4308</TotalTime>
  <Words>1550</Words>
  <Application>Microsoft Office PowerPoint</Application>
  <PresentationFormat>On-screen Show (4:3)</PresentationFormat>
  <Paragraphs>1006</Paragraphs>
  <Slides>27</Slides>
  <Notes>3</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27</vt:i4>
      </vt:variant>
    </vt:vector>
  </HeadingPairs>
  <TitlesOfParts>
    <vt:vector size="29" baseType="lpstr">
      <vt:lpstr>Office Theme</vt:lpstr>
      <vt:lpstr>Equation</vt:lpstr>
      <vt:lpstr>Slide 1</vt:lpstr>
      <vt:lpstr>VULNERABILITY ANALYSIS </vt:lpstr>
      <vt:lpstr>Definitions of Vulnerability</vt:lpstr>
      <vt:lpstr>Construction of Composite Vulnerability Index </vt:lpstr>
      <vt:lpstr>Normalization of Indicators using Functional Relationship</vt:lpstr>
      <vt:lpstr>  The probability distribution, which is widely used  in this context, is the Beta distribution.  The Beta distribution is skewed.  Let                                                    and               be the linear intervals such that each interval  has the same probability weight of 20 per cent.   </vt:lpstr>
      <vt:lpstr>Slide 7</vt:lpstr>
      <vt:lpstr>Slide 8</vt:lpstr>
      <vt:lpstr>Slide 9</vt:lpstr>
      <vt:lpstr>Classification of coastal districts in terms  of vulnerability</vt:lpstr>
      <vt:lpstr>Slide 11</vt:lpstr>
      <vt:lpstr>Software  for VI</vt:lpstr>
      <vt:lpstr>Sample Output - 1</vt:lpstr>
      <vt:lpstr>Sample Output-2</vt:lpstr>
      <vt:lpstr>Slide 15</vt:lpstr>
      <vt:lpstr>Quantifying the Impact of climate change on Rice production in Tamilnadu </vt:lpstr>
      <vt:lpstr>IPRC Regional climate model output into Applications</vt:lpstr>
      <vt:lpstr>Agro-climatic Zones of  Tamilnadu</vt:lpstr>
      <vt:lpstr>Slide 19</vt:lpstr>
      <vt:lpstr>Agro-Economic Model</vt:lpstr>
      <vt:lpstr>Slide 21</vt:lpstr>
      <vt:lpstr>Slide 22</vt:lpstr>
      <vt:lpstr>Slide 23</vt:lpstr>
      <vt:lpstr>Slide 24</vt:lpstr>
      <vt:lpstr>Slide 25</vt:lpstr>
      <vt:lpstr>Slide 26</vt:lpstr>
      <vt:lpstr>Slide 27</vt:lpstr>
    </vt:vector>
  </TitlesOfParts>
  <Company>Lenovo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Dr.Ranganathan</dc:creator>
  <cp:lastModifiedBy>icimod</cp:lastModifiedBy>
  <cp:revision>142</cp:revision>
  <dcterms:created xsi:type="dcterms:W3CDTF">2011-06-29T19:44:12Z</dcterms:created>
  <dcterms:modified xsi:type="dcterms:W3CDTF">2013-08-29T10:15:18Z</dcterms:modified>
</cp:coreProperties>
</file>